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5" r:id="rId18"/>
    <p:sldId id="296" r:id="rId19"/>
    <p:sldId id="297" r:id="rId20"/>
    <p:sldId id="298" r:id="rId21"/>
    <p:sldId id="299" r:id="rId22"/>
    <p:sldId id="300"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7DEDE41-F492-4BD5-9C9F-3DBB07B5C59D}" type="datetimeFigureOut">
              <a:rPr lang="fr-BE" smtClean="0"/>
              <a:t>06-05-25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104478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DE41-F492-4BD5-9C9F-3DBB07B5C59D}" type="datetimeFigureOut">
              <a:rPr lang="fr-BE" smtClean="0"/>
              <a:t>06-05-25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342532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DE41-F492-4BD5-9C9F-3DBB07B5C59D}" type="datetimeFigureOut">
              <a:rPr lang="fr-BE" smtClean="0"/>
              <a:t>06-05-25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39932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DE41-F492-4BD5-9C9F-3DBB07B5C59D}" type="datetimeFigureOut">
              <a:rPr lang="fr-BE" smtClean="0"/>
              <a:t>06-05-25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397111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7DEDE41-F492-4BD5-9C9F-3DBB07B5C59D}" type="datetimeFigureOut">
              <a:rPr lang="fr-BE" smtClean="0"/>
              <a:t>06-05-25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358944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DEDE41-F492-4BD5-9C9F-3DBB07B5C59D}" type="datetimeFigureOut">
              <a:rPr lang="fr-BE" smtClean="0"/>
              <a:t>06-05-25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346669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DEDE41-F492-4BD5-9C9F-3DBB07B5C59D}" type="datetimeFigureOut">
              <a:rPr lang="fr-BE" smtClean="0"/>
              <a:t>06-05-25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184872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DEDE41-F492-4BD5-9C9F-3DBB07B5C59D}" type="datetimeFigureOut">
              <a:rPr lang="fr-BE" smtClean="0"/>
              <a:t>06-05-25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422932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EDE41-F492-4BD5-9C9F-3DBB07B5C59D}" type="datetimeFigureOut">
              <a:rPr lang="fr-BE" smtClean="0"/>
              <a:t>06-05-25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335466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7DEDE41-F492-4BD5-9C9F-3DBB07B5C59D}" type="datetimeFigureOut">
              <a:rPr lang="fr-BE" smtClean="0"/>
              <a:t>06-05-25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321980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7DEDE41-F492-4BD5-9C9F-3DBB07B5C59D}" type="datetimeFigureOut">
              <a:rPr lang="fr-BE" smtClean="0"/>
              <a:t>06-05-25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9E04090-0958-4002-B90F-74EAFB9102CD}" type="slidenum">
              <a:rPr lang="fr-BE" smtClean="0"/>
              <a:t>‹N°›</a:t>
            </a:fld>
            <a:endParaRPr lang="fr-BE"/>
          </a:p>
        </p:txBody>
      </p:sp>
    </p:spTree>
    <p:extLst>
      <p:ext uri="{BB962C8B-B14F-4D97-AF65-F5344CB8AC3E}">
        <p14:creationId xmlns:p14="http://schemas.microsoft.com/office/powerpoint/2010/main" val="71963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EDE41-F492-4BD5-9C9F-3DBB07B5C59D}" type="datetimeFigureOut">
              <a:rPr lang="fr-BE" smtClean="0"/>
              <a:t>06-05-25</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04090-0958-4002-B90F-74EAFB9102CD}" type="slidenum">
              <a:rPr lang="fr-BE" smtClean="0"/>
              <a:t>‹N°›</a:t>
            </a:fld>
            <a:endParaRPr lang="fr-BE"/>
          </a:p>
        </p:txBody>
      </p:sp>
    </p:spTree>
    <p:extLst>
      <p:ext uri="{BB962C8B-B14F-4D97-AF65-F5344CB8AC3E}">
        <p14:creationId xmlns:p14="http://schemas.microsoft.com/office/powerpoint/2010/main" val="16950161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CB2A01-1D2E-455E-8F86-71D370C9CA44}"/>
              </a:ext>
            </a:extLst>
          </p:cNvPr>
          <p:cNvSpPr>
            <a:spLocks noGrp="1"/>
          </p:cNvSpPr>
          <p:nvPr>
            <p:ph type="ctrTitle"/>
          </p:nvPr>
        </p:nvSpPr>
        <p:spPr/>
        <p:txBody>
          <a:bodyPr>
            <a:normAutofit/>
          </a:bodyPr>
          <a:lstStyle/>
          <a:p>
            <a:r>
              <a:rPr lang="fr-BE" sz="4000" b="1" dirty="0"/>
              <a:t>Echos artistiques de figures évangéliques</a:t>
            </a:r>
            <a:br>
              <a:rPr lang="fr-BE" sz="4000" b="1" dirty="0"/>
            </a:br>
            <a:r>
              <a:rPr lang="fr-BE" sz="4000" b="1" dirty="0"/>
              <a:t>Le cas Marie de Magdala </a:t>
            </a:r>
          </a:p>
        </p:txBody>
      </p:sp>
      <p:sp>
        <p:nvSpPr>
          <p:cNvPr id="3" name="Sous-titre 2">
            <a:extLst>
              <a:ext uri="{FF2B5EF4-FFF2-40B4-BE49-F238E27FC236}">
                <a16:creationId xmlns:a16="http://schemas.microsoft.com/office/drawing/2014/main" id="{55F47BD7-05DA-42F9-B1D7-B6D5E44630A0}"/>
              </a:ext>
            </a:extLst>
          </p:cNvPr>
          <p:cNvSpPr>
            <a:spLocks noGrp="1"/>
          </p:cNvSpPr>
          <p:nvPr>
            <p:ph type="subTitle" idx="1"/>
          </p:nvPr>
        </p:nvSpPr>
        <p:spPr>
          <a:xfrm>
            <a:off x="1598428" y="4495173"/>
            <a:ext cx="9144000" cy="1655762"/>
          </a:xfrm>
        </p:spPr>
        <p:txBody>
          <a:bodyPr>
            <a:normAutofit lnSpcReduction="10000"/>
          </a:bodyPr>
          <a:lstStyle/>
          <a:p>
            <a:endParaRPr lang="fr-BE" dirty="0"/>
          </a:p>
          <a:p>
            <a:pPr algn="r"/>
            <a:r>
              <a:rPr lang="fr-BE" dirty="0"/>
              <a:t>Katherine Rondou</a:t>
            </a:r>
          </a:p>
          <a:p>
            <a:pPr algn="r"/>
            <a:r>
              <a:rPr lang="fr-BE" dirty="0"/>
              <a:t>Université de Mons</a:t>
            </a:r>
          </a:p>
          <a:p>
            <a:pPr algn="r"/>
            <a:r>
              <a:rPr lang="fr-BE" dirty="0"/>
              <a:t>Université de Malaga</a:t>
            </a:r>
          </a:p>
        </p:txBody>
      </p:sp>
    </p:spTree>
    <p:extLst>
      <p:ext uri="{BB962C8B-B14F-4D97-AF65-F5344CB8AC3E}">
        <p14:creationId xmlns:p14="http://schemas.microsoft.com/office/powerpoint/2010/main" val="379906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dirty="0"/>
              <a:t>Pécheresse riche et oisive</a:t>
            </a:r>
          </a:p>
          <a:p>
            <a:r>
              <a:rPr lang="fr-BE" dirty="0"/>
              <a:t>Conversion</a:t>
            </a:r>
          </a:p>
          <a:p>
            <a:r>
              <a:rPr lang="fr-BE" dirty="0"/>
              <a:t>Disciple de Jésus</a:t>
            </a:r>
          </a:p>
          <a:p>
            <a:r>
              <a:rPr lang="fr-BE" dirty="0"/>
              <a:t>Passion</a:t>
            </a:r>
          </a:p>
          <a:p>
            <a:r>
              <a:rPr lang="fr-BE" dirty="0"/>
              <a:t>Descente de Croix</a:t>
            </a:r>
          </a:p>
          <a:p>
            <a:r>
              <a:rPr lang="fr-BE" b="1" dirty="0"/>
              <a:t>Témoin de la Résurrection</a:t>
            </a:r>
          </a:p>
          <a:p>
            <a:r>
              <a:rPr lang="fr-BE" dirty="0"/>
              <a:t>Prédicatrice</a:t>
            </a:r>
          </a:p>
          <a:p>
            <a:r>
              <a:rPr lang="fr-BE" dirty="0"/>
              <a:t>Ermite</a:t>
            </a:r>
          </a:p>
          <a:p>
            <a:endParaRPr lang="fr-BE" dirty="0"/>
          </a:p>
        </p:txBody>
      </p:sp>
      <p:pic>
        <p:nvPicPr>
          <p:cNvPr id="16" name="Espace réservé du contenu 15">
            <a:extLst>
              <a:ext uri="{FF2B5EF4-FFF2-40B4-BE49-F238E27FC236}">
                <a16:creationId xmlns:a16="http://schemas.microsoft.com/office/drawing/2014/main" id="{8D06AE34-DC2B-4E11-8C15-4A497F9CBF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1433" y="1582883"/>
            <a:ext cx="4942367" cy="4594080"/>
          </a:xfrm>
        </p:spPr>
      </p:pic>
    </p:spTree>
    <p:extLst>
      <p:ext uri="{BB962C8B-B14F-4D97-AF65-F5344CB8AC3E}">
        <p14:creationId xmlns:p14="http://schemas.microsoft.com/office/powerpoint/2010/main" val="378753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dirty="0"/>
              <a:t>Pécheresse riche et oisive</a:t>
            </a:r>
          </a:p>
          <a:p>
            <a:r>
              <a:rPr lang="fr-BE" dirty="0"/>
              <a:t>Conversion</a:t>
            </a:r>
          </a:p>
          <a:p>
            <a:r>
              <a:rPr lang="fr-BE" dirty="0"/>
              <a:t>Disciple de Jésus</a:t>
            </a:r>
          </a:p>
          <a:p>
            <a:r>
              <a:rPr lang="fr-BE" dirty="0"/>
              <a:t>Passion</a:t>
            </a:r>
          </a:p>
          <a:p>
            <a:r>
              <a:rPr lang="fr-BE" dirty="0"/>
              <a:t>Descente de Croix</a:t>
            </a:r>
          </a:p>
          <a:p>
            <a:r>
              <a:rPr lang="fr-BE" dirty="0"/>
              <a:t>Témoin de la Résurrection</a:t>
            </a:r>
          </a:p>
          <a:p>
            <a:r>
              <a:rPr lang="fr-BE" b="1" dirty="0"/>
              <a:t>Prédicatrice</a:t>
            </a:r>
          </a:p>
          <a:p>
            <a:r>
              <a:rPr lang="fr-BE" dirty="0"/>
              <a:t>Ermite</a:t>
            </a:r>
          </a:p>
          <a:p>
            <a:endParaRPr lang="fr-BE" dirty="0"/>
          </a:p>
        </p:txBody>
      </p:sp>
      <p:pic>
        <p:nvPicPr>
          <p:cNvPr id="7" name="Espace réservé du contenu 6">
            <a:extLst>
              <a:ext uri="{FF2B5EF4-FFF2-40B4-BE49-F238E27FC236}">
                <a16:creationId xmlns:a16="http://schemas.microsoft.com/office/drawing/2014/main" id="{20821D05-4194-4637-BB41-A9690D20718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0604" y="1825625"/>
            <a:ext cx="5164792" cy="4351338"/>
          </a:xfrm>
        </p:spPr>
      </p:pic>
    </p:spTree>
    <p:extLst>
      <p:ext uri="{BB962C8B-B14F-4D97-AF65-F5344CB8AC3E}">
        <p14:creationId xmlns:p14="http://schemas.microsoft.com/office/powerpoint/2010/main" val="334994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dirty="0"/>
              <a:t>Pécheresse riche et oisive</a:t>
            </a:r>
          </a:p>
          <a:p>
            <a:r>
              <a:rPr lang="fr-BE" dirty="0"/>
              <a:t>Conversion</a:t>
            </a:r>
          </a:p>
          <a:p>
            <a:r>
              <a:rPr lang="fr-BE" dirty="0"/>
              <a:t>Disciple de Jésus</a:t>
            </a:r>
          </a:p>
          <a:p>
            <a:r>
              <a:rPr lang="fr-BE" dirty="0"/>
              <a:t>Passion</a:t>
            </a:r>
          </a:p>
          <a:p>
            <a:r>
              <a:rPr lang="fr-BE" dirty="0"/>
              <a:t>Descente de Croix</a:t>
            </a:r>
          </a:p>
          <a:p>
            <a:r>
              <a:rPr lang="fr-BE" dirty="0"/>
              <a:t>Témoin de la Résurrection</a:t>
            </a:r>
          </a:p>
          <a:p>
            <a:r>
              <a:rPr lang="fr-BE" dirty="0"/>
              <a:t>Prédicatrice</a:t>
            </a:r>
          </a:p>
          <a:p>
            <a:r>
              <a:rPr lang="fr-BE" b="1" dirty="0"/>
              <a:t>Ermite</a:t>
            </a:r>
          </a:p>
          <a:p>
            <a:endParaRPr lang="fr-BE" dirty="0"/>
          </a:p>
        </p:txBody>
      </p:sp>
      <p:pic>
        <p:nvPicPr>
          <p:cNvPr id="8" name="Espace réservé du contenu 7">
            <a:extLst>
              <a:ext uri="{FF2B5EF4-FFF2-40B4-BE49-F238E27FC236}">
                <a16:creationId xmlns:a16="http://schemas.microsoft.com/office/drawing/2014/main" id="{EBE6C9AC-1106-4AE4-B426-0326F1CE72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8122" y="1825625"/>
            <a:ext cx="3093631" cy="4040661"/>
          </a:xfrm>
        </p:spPr>
      </p:pic>
    </p:spTree>
    <p:extLst>
      <p:ext uri="{BB962C8B-B14F-4D97-AF65-F5344CB8AC3E}">
        <p14:creationId xmlns:p14="http://schemas.microsoft.com/office/powerpoint/2010/main" val="210732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6B9C7-7ABA-4004-B40A-C3619D302257}"/>
              </a:ext>
            </a:extLst>
          </p:cNvPr>
          <p:cNvSpPr>
            <a:spLocks noGrp="1"/>
          </p:cNvSpPr>
          <p:nvPr>
            <p:ph type="title"/>
          </p:nvPr>
        </p:nvSpPr>
        <p:spPr/>
        <p:txBody>
          <a:bodyPr/>
          <a:lstStyle/>
          <a:p>
            <a:pPr algn="ctr"/>
            <a:r>
              <a:rPr lang="fr-BE" dirty="0"/>
              <a:t>Analyse du thème </a:t>
            </a:r>
            <a:r>
              <a:rPr lang="fr-BE" dirty="0" err="1"/>
              <a:t>magdaléen</a:t>
            </a:r>
            <a:endParaRPr lang="fr-BE" dirty="0"/>
          </a:p>
        </p:txBody>
      </p:sp>
      <p:sp>
        <p:nvSpPr>
          <p:cNvPr id="3" name="Espace réservé du contenu 2">
            <a:extLst>
              <a:ext uri="{FF2B5EF4-FFF2-40B4-BE49-F238E27FC236}">
                <a16:creationId xmlns:a16="http://schemas.microsoft.com/office/drawing/2014/main" id="{0C724FAD-FC6C-49AA-8E5F-BEE8BB586E56}"/>
              </a:ext>
            </a:extLst>
          </p:cNvPr>
          <p:cNvSpPr>
            <a:spLocks noGrp="1"/>
          </p:cNvSpPr>
          <p:nvPr>
            <p:ph idx="1"/>
          </p:nvPr>
        </p:nvSpPr>
        <p:spPr/>
        <p:txBody>
          <a:bodyPr/>
          <a:lstStyle/>
          <a:p>
            <a:endParaRPr lang="fr-BE" dirty="0"/>
          </a:p>
          <a:p>
            <a:r>
              <a:rPr lang="fr-BE" dirty="0"/>
              <a:t>Première trace écrite : les évangiles (environ 65 PCN)</a:t>
            </a:r>
          </a:p>
          <a:p>
            <a:endParaRPr lang="fr-BE" dirty="0"/>
          </a:p>
          <a:p>
            <a:r>
              <a:rPr lang="fr-BE" dirty="0"/>
              <a:t>Corpus très volumineux (répartition entre divers chercheurs)</a:t>
            </a:r>
          </a:p>
        </p:txBody>
      </p:sp>
    </p:spTree>
    <p:extLst>
      <p:ext uri="{BB962C8B-B14F-4D97-AF65-F5344CB8AC3E}">
        <p14:creationId xmlns:p14="http://schemas.microsoft.com/office/powerpoint/2010/main" val="148574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E6B9C7-7ABA-4004-B40A-C3619D302257}"/>
              </a:ext>
            </a:extLst>
          </p:cNvPr>
          <p:cNvSpPr>
            <a:spLocks noGrp="1"/>
          </p:cNvSpPr>
          <p:nvPr>
            <p:ph type="title"/>
          </p:nvPr>
        </p:nvSpPr>
        <p:spPr>
          <a:xfrm>
            <a:off x="1211580" y="365125"/>
            <a:ext cx="10142220" cy="640715"/>
          </a:xfrm>
        </p:spPr>
        <p:txBody>
          <a:bodyPr>
            <a:normAutofit fontScale="90000"/>
          </a:bodyPr>
          <a:lstStyle/>
          <a:p>
            <a:pPr algn="ctr"/>
            <a:r>
              <a:rPr lang="fr-BE" dirty="0"/>
              <a:t>Analyse du thème </a:t>
            </a:r>
            <a:r>
              <a:rPr lang="fr-BE" dirty="0" err="1"/>
              <a:t>magdaléen</a:t>
            </a:r>
            <a:endParaRPr lang="fr-BE" dirty="0"/>
          </a:p>
        </p:txBody>
      </p:sp>
      <p:sp>
        <p:nvSpPr>
          <p:cNvPr id="3" name="Espace réservé du contenu 2">
            <a:extLst>
              <a:ext uri="{FF2B5EF4-FFF2-40B4-BE49-F238E27FC236}">
                <a16:creationId xmlns:a16="http://schemas.microsoft.com/office/drawing/2014/main" id="{0C724FAD-FC6C-49AA-8E5F-BEE8BB586E56}"/>
              </a:ext>
            </a:extLst>
          </p:cNvPr>
          <p:cNvSpPr>
            <a:spLocks noGrp="1"/>
          </p:cNvSpPr>
          <p:nvPr>
            <p:ph idx="1"/>
          </p:nvPr>
        </p:nvSpPr>
        <p:spPr>
          <a:xfrm>
            <a:off x="182880" y="1165860"/>
            <a:ext cx="11852910" cy="5692140"/>
          </a:xfrm>
        </p:spPr>
        <p:txBody>
          <a:bodyPr>
            <a:normAutofit/>
          </a:bodyPr>
          <a:lstStyle/>
          <a:p>
            <a:r>
              <a:rPr lang="fr-BE" dirty="0"/>
              <a:t>Raison du maintien du thème : incarnation de n’importe quelle figure féminine</a:t>
            </a:r>
          </a:p>
          <a:p>
            <a:pPr marL="0" indent="0">
              <a:buNone/>
            </a:pPr>
            <a:r>
              <a:rPr lang="fr-BE" dirty="0"/>
              <a:t>→ vierge</a:t>
            </a:r>
          </a:p>
          <a:p>
            <a:pPr marL="0" indent="0">
              <a:buNone/>
            </a:pPr>
            <a:r>
              <a:rPr lang="fr-BE" dirty="0"/>
              <a:t>→ prostituée</a:t>
            </a:r>
          </a:p>
          <a:p>
            <a:pPr marL="0" indent="0">
              <a:buNone/>
            </a:pPr>
            <a:r>
              <a:rPr lang="fr-BE" dirty="0"/>
              <a:t>→ amante</a:t>
            </a:r>
          </a:p>
          <a:p>
            <a:pPr marL="0" indent="0">
              <a:buNone/>
            </a:pPr>
            <a:r>
              <a:rPr lang="fr-BE" dirty="0"/>
              <a:t>→ intellectuelle</a:t>
            </a:r>
          </a:p>
          <a:p>
            <a:pPr marL="0" indent="0">
              <a:buNone/>
            </a:pPr>
            <a:r>
              <a:rPr lang="fr-BE" dirty="0"/>
              <a:t>→ mère</a:t>
            </a:r>
          </a:p>
          <a:p>
            <a:pPr marL="0" indent="0">
              <a:buNone/>
            </a:pPr>
            <a:endParaRPr lang="fr-BE" dirty="0"/>
          </a:p>
          <a:p>
            <a:r>
              <a:rPr lang="fr-BE" dirty="0"/>
              <a:t>Modalités des incarnations </a:t>
            </a:r>
            <a:r>
              <a:rPr lang="fr-BE" dirty="0" err="1"/>
              <a:t>magdaléennes</a:t>
            </a:r>
            <a:r>
              <a:rPr lang="fr-BE" dirty="0"/>
              <a:t> en fonction des époques</a:t>
            </a:r>
          </a:p>
          <a:p>
            <a:pPr marL="0" indent="0">
              <a:buNone/>
            </a:pPr>
            <a:r>
              <a:rPr lang="fr-BE" dirty="0"/>
              <a:t>→ deux exemples : Baroque et époque contemporaine</a:t>
            </a:r>
          </a:p>
          <a:p>
            <a:pPr marL="0" indent="0">
              <a:buNone/>
            </a:pPr>
            <a:endParaRPr lang="fr-BE" dirty="0"/>
          </a:p>
        </p:txBody>
      </p:sp>
    </p:spTree>
    <p:extLst>
      <p:ext uri="{BB962C8B-B14F-4D97-AF65-F5344CB8AC3E}">
        <p14:creationId xmlns:p14="http://schemas.microsoft.com/office/powerpoint/2010/main" val="156789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lstStyle/>
          <a:p>
            <a:endParaRPr lang="fr-BE" dirty="0"/>
          </a:p>
        </p:txBody>
      </p:sp>
    </p:spTree>
    <p:extLst>
      <p:ext uri="{BB962C8B-B14F-4D97-AF65-F5344CB8AC3E}">
        <p14:creationId xmlns:p14="http://schemas.microsoft.com/office/powerpoint/2010/main" val="64192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a:p>
            <a:pPr marL="0" indent="0">
              <a:buNone/>
            </a:pPr>
            <a:endParaRPr lang="fr-BE" dirty="0"/>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normAutofit fontScale="85000" lnSpcReduction="10000"/>
          </a:bodyPr>
          <a:lstStyle/>
          <a:p>
            <a:pPr marL="0" indent="0">
              <a:buNone/>
            </a:pPr>
            <a:r>
              <a:rPr lang="fr-BE" dirty="0"/>
              <a:t>→ Antonio </a:t>
            </a:r>
            <a:r>
              <a:rPr lang="fr-BE" dirty="0" err="1"/>
              <a:t>Alamanni</a:t>
            </a:r>
            <a:r>
              <a:rPr lang="fr-BE" dirty="0"/>
              <a:t>, </a:t>
            </a:r>
            <a:r>
              <a:rPr lang="fr-BE" i="1" dirty="0" err="1"/>
              <a:t>Conversione</a:t>
            </a:r>
            <a:r>
              <a:rPr lang="fr-BE" i="1" dirty="0"/>
              <a:t> di santa Maria Maddalena</a:t>
            </a:r>
            <a:r>
              <a:rPr lang="fr-BE" dirty="0"/>
              <a:t> (1521)</a:t>
            </a:r>
          </a:p>
          <a:p>
            <a:pPr marL="0" indent="0">
              <a:buNone/>
            </a:pPr>
            <a:r>
              <a:rPr lang="fr-BE" dirty="0"/>
              <a:t>→ </a:t>
            </a:r>
            <a:r>
              <a:rPr lang="fr-BE" dirty="0" err="1"/>
              <a:t>Giovan</a:t>
            </a:r>
            <a:r>
              <a:rPr lang="fr-BE" dirty="0"/>
              <a:t> Battista </a:t>
            </a:r>
            <a:r>
              <a:rPr lang="fr-BE" dirty="0" err="1"/>
              <a:t>Andreini</a:t>
            </a:r>
            <a:r>
              <a:rPr lang="fr-BE" dirty="0"/>
              <a:t>, </a:t>
            </a:r>
            <a:r>
              <a:rPr lang="fr-BE" i="1" dirty="0"/>
              <a:t>La Maddalena </a:t>
            </a:r>
            <a:r>
              <a:rPr lang="fr-BE" i="1" dirty="0" err="1"/>
              <a:t>lasciva</a:t>
            </a:r>
            <a:r>
              <a:rPr lang="fr-BE" i="1" dirty="0"/>
              <a:t> e </a:t>
            </a:r>
            <a:r>
              <a:rPr lang="fr-BE" i="1" dirty="0" err="1"/>
              <a:t>penitente</a:t>
            </a:r>
            <a:r>
              <a:rPr lang="fr-BE" dirty="0"/>
              <a:t> (1652)</a:t>
            </a:r>
          </a:p>
          <a:p>
            <a:pPr marL="0" indent="0">
              <a:buNone/>
            </a:pPr>
            <a:r>
              <a:rPr lang="fr-BE" dirty="0"/>
              <a:t>→ </a:t>
            </a:r>
            <a:r>
              <a:rPr lang="fr-BE" dirty="0" err="1"/>
              <a:t>Filocalo</a:t>
            </a:r>
            <a:r>
              <a:rPr lang="fr-BE" dirty="0"/>
              <a:t> </a:t>
            </a:r>
            <a:r>
              <a:rPr lang="fr-BE" dirty="0" err="1"/>
              <a:t>Caputo</a:t>
            </a:r>
            <a:r>
              <a:rPr lang="fr-BE" dirty="0"/>
              <a:t>, </a:t>
            </a:r>
            <a:r>
              <a:rPr lang="fr-BE" i="1" dirty="0"/>
              <a:t>La Maddalena </a:t>
            </a:r>
            <a:r>
              <a:rPr lang="fr-BE" i="1" dirty="0" err="1"/>
              <a:t>pentita</a:t>
            </a:r>
            <a:r>
              <a:rPr lang="fr-BE" i="1" dirty="0"/>
              <a:t> (1643)</a:t>
            </a:r>
            <a:endParaRPr lang="fr-BE" dirty="0"/>
          </a:p>
          <a:p>
            <a:pPr marL="0" indent="0">
              <a:buNone/>
            </a:pPr>
            <a:r>
              <a:rPr lang="fr-BE" dirty="0"/>
              <a:t>→ César de </a:t>
            </a:r>
            <a:r>
              <a:rPr lang="fr-BE" dirty="0" err="1"/>
              <a:t>Nostredame</a:t>
            </a:r>
            <a:r>
              <a:rPr lang="fr-BE" dirty="0"/>
              <a:t>, </a:t>
            </a:r>
            <a:r>
              <a:rPr lang="fr-BE" i="1" dirty="0"/>
              <a:t>Les perles ou les larmes de sainte Madeleine </a:t>
            </a:r>
            <a:r>
              <a:rPr lang="fr-BE" dirty="0"/>
              <a:t>(1606)</a:t>
            </a:r>
          </a:p>
          <a:p>
            <a:pPr marL="0" indent="0">
              <a:buNone/>
            </a:pPr>
            <a:r>
              <a:rPr lang="fr-BE" dirty="0"/>
              <a:t>→ Louis Le Laboureur, </a:t>
            </a:r>
            <a:r>
              <a:rPr lang="fr-BE" i="1" dirty="0"/>
              <a:t>Magdeleine pénitente</a:t>
            </a:r>
            <a:r>
              <a:rPr lang="fr-BE" dirty="0"/>
              <a:t> (1643)</a:t>
            </a:r>
          </a:p>
          <a:p>
            <a:pPr marL="0" indent="0">
              <a:buNone/>
            </a:pPr>
            <a:r>
              <a:rPr lang="fr-BE" dirty="0"/>
              <a:t>→ Jean-Louis </a:t>
            </a:r>
            <a:r>
              <a:rPr lang="fr-BE" dirty="0" err="1"/>
              <a:t>Puch</a:t>
            </a:r>
            <a:r>
              <a:rPr lang="fr-BE" dirty="0"/>
              <a:t>, </a:t>
            </a:r>
            <a:r>
              <a:rPr lang="fr-BE" i="1" dirty="0"/>
              <a:t>La Magdeleine dans la Sainte Baume</a:t>
            </a:r>
            <a:r>
              <a:rPr lang="fr-BE" dirty="0"/>
              <a:t> (1661)</a:t>
            </a:r>
          </a:p>
          <a:p>
            <a:pPr marL="0" indent="0">
              <a:buNone/>
            </a:pPr>
            <a:endParaRPr lang="fr-BE" dirty="0"/>
          </a:p>
          <a:p>
            <a:endParaRPr lang="fr-BE" dirty="0"/>
          </a:p>
        </p:txBody>
      </p:sp>
    </p:spTree>
    <p:extLst>
      <p:ext uri="{BB962C8B-B14F-4D97-AF65-F5344CB8AC3E}">
        <p14:creationId xmlns:p14="http://schemas.microsoft.com/office/powerpoint/2010/main" val="235382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a:p>
            <a:pPr marL="0" indent="0">
              <a:buNone/>
            </a:pPr>
            <a:endParaRPr lang="fr-BE" dirty="0"/>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normAutofit fontScale="85000" lnSpcReduction="10000"/>
          </a:bodyPr>
          <a:lstStyle/>
          <a:p>
            <a:pPr marL="0" indent="0">
              <a:buNone/>
            </a:pPr>
            <a:r>
              <a:rPr lang="fr-BE" dirty="0"/>
              <a:t>→ Antonio </a:t>
            </a:r>
            <a:r>
              <a:rPr lang="fr-BE" dirty="0" err="1"/>
              <a:t>Alamanni</a:t>
            </a:r>
            <a:r>
              <a:rPr lang="fr-BE" dirty="0"/>
              <a:t>, </a:t>
            </a:r>
            <a:r>
              <a:rPr lang="fr-BE" b="1" i="1" dirty="0" err="1"/>
              <a:t>Conversione</a:t>
            </a:r>
            <a:r>
              <a:rPr lang="fr-BE" b="1" i="1" dirty="0"/>
              <a:t> di santa Maria Maddalena</a:t>
            </a:r>
            <a:r>
              <a:rPr lang="fr-BE" b="1" dirty="0"/>
              <a:t> </a:t>
            </a:r>
            <a:r>
              <a:rPr lang="fr-BE" dirty="0"/>
              <a:t>(1521)</a:t>
            </a:r>
          </a:p>
          <a:p>
            <a:pPr marL="0" indent="0">
              <a:buNone/>
            </a:pPr>
            <a:r>
              <a:rPr lang="fr-BE" dirty="0"/>
              <a:t>→ </a:t>
            </a:r>
            <a:r>
              <a:rPr lang="fr-BE" dirty="0" err="1"/>
              <a:t>Giovan</a:t>
            </a:r>
            <a:r>
              <a:rPr lang="fr-BE" dirty="0"/>
              <a:t> Battista </a:t>
            </a:r>
            <a:r>
              <a:rPr lang="fr-BE" dirty="0" err="1"/>
              <a:t>Andreini</a:t>
            </a:r>
            <a:r>
              <a:rPr lang="fr-BE" dirty="0"/>
              <a:t>, </a:t>
            </a:r>
            <a:r>
              <a:rPr lang="fr-BE" i="1" dirty="0"/>
              <a:t>La Maddalena </a:t>
            </a:r>
            <a:r>
              <a:rPr lang="fr-BE" i="1" dirty="0" err="1"/>
              <a:t>lasciva</a:t>
            </a:r>
            <a:r>
              <a:rPr lang="fr-BE" i="1" dirty="0"/>
              <a:t> e </a:t>
            </a:r>
            <a:r>
              <a:rPr lang="fr-BE" i="1" dirty="0" err="1"/>
              <a:t>penitente</a:t>
            </a:r>
            <a:r>
              <a:rPr lang="fr-BE" dirty="0"/>
              <a:t> (1652)</a:t>
            </a:r>
          </a:p>
          <a:p>
            <a:pPr marL="0" indent="0">
              <a:buNone/>
            </a:pPr>
            <a:r>
              <a:rPr lang="fr-BE" dirty="0"/>
              <a:t>→ </a:t>
            </a:r>
            <a:r>
              <a:rPr lang="fr-BE" dirty="0" err="1"/>
              <a:t>Filocalo</a:t>
            </a:r>
            <a:r>
              <a:rPr lang="fr-BE" dirty="0"/>
              <a:t> </a:t>
            </a:r>
            <a:r>
              <a:rPr lang="fr-BE" dirty="0" err="1"/>
              <a:t>Caputo</a:t>
            </a:r>
            <a:r>
              <a:rPr lang="fr-BE" dirty="0"/>
              <a:t>, </a:t>
            </a:r>
            <a:r>
              <a:rPr lang="fr-BE" i="1" dirty="0"/>
              <a:t>La Maddalena </a:t>
            </a:r>
            <a:r>
              <a:rPr lang="fr-BE" i="1" dirty="0" err="1"/>
              <a:t>pentita</a:t>
            </a:r>
            <a:r>
              <a:rPr lang="fr-BE" i="1" dirty="0"/>
              <a:t> (1643)</a:t>
            </a:r>
            <a:endParaRPr lang="fr-BE" dirty="0"/>
          </a:p>
          <a:p>
            <a:pPr marL="0" indent="0">
              <a:buNone/>
            </a:pPr>
            <a:r>
              <a:rPr lang="fr-BE" dirty="0"/>
              <a:t>→ César de </a:t>
            </a:r>
            <a:r>
              <a:rPr lang="fr-BE" dirty="0" err="1"/>
              <a:t>Nostredame</a:t>
            </a:r>
            <a:r>
              <a:rPr lang="fr-BE" dirty="0"/>
              <a:t>, </a:t>
            </a:r>
            <a:r>
              <a:rPr lang="fr-BE" i="1" dirty="0"/>
              <a:t>Les perles ou les larmes de sainte Madeleine </a:t>
            </a:r>
            <a:r>
              <a:rPr lang="fr-BE" dirty="0"/>
              <a:t>(1606)</a:t>
            </a:r>
          </a:p>
          <a:p>
            <a:pPr marL="0" indent="0">
              <a:buNone/>
            </a:pPr>
            <a:r>
              <a:rPr lang="fr-BE" dirty="0"/>
              <a:t>→ Louis Le Laboureur, </a:t>
            </a:r>
            <a:r>
              <a:rPr lang="fr-BE" i="1" dirty="0"/>
              <a:t>Magdeleine pénitente</a:t>
            </a:r>
            <a:r>
              <a:rPr lang="fr-BE" dirty="0"/>
              <a:t> (1643)</a:t>
            </a:r>
          </a:p>
          <a:p>
            <a:pPr marL="0" indent="0">
              <a:buNone/>
            </a:pPr>
            <a:r>
              <a:rPr lang="fr-BE" dirty="0"/>
              <a:t>→ Jean-Louis </a:t>
            </a:r>
            <a:r>
              <a:rPr lang="fr-BE" dirty="0" err="1"/>
              <a:t>Puch</a:t>
            </a:r>
            <a:r>
              <a:rPr lang="fr-BE" dirty="0"/>
              <a:t>, </a:t>
            </a:r>
            <a:r>
              <a:rPr lang="fr-BE" i="1" dirty="0"/>
              <a:t>La Magdeleine dans la Sainte Baume</a:t>
            </a:r>
            <a:r>
              <a:rPr lang="fr-BE" dirty="0"/>
              <a:t> (1661)</a:t>
            </a:r>
          </a:p>
          <a:p>
            <a:pPr marL="0" indent="0">
              <a:buNone/>
            </a:pPr>
            <a:endParaRPr lang="fr-BE" dirty="0"/>
          </a:p>
          <a:p>
            <a:endParaRPr lang="fr-BE" dirty="0"/>
          </a:p>
        </p:txBody>
      </p:sp>
    </p:spTree>
    <p:extLst>
      <p:ext uri="{BB962C8B-B14F-4D97-AF65-F5344CB8AC3E}">
        <p14:creationId xmlns:p14="http://schemas.microsoft.com/office/powerpoint/2010/main" val="55266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a:p>
            <a:pPr marL="0" indent="0">
              <a:buNone/>
            </a:pPr>
            <a:endParaRPr lang="fr-BE" dirty="0"/>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normAutofit fontScale="85000" lnSpcReduction="10000"/>
          </a:bodyPr>
          <a:lstStyle/>
          <a:p>
            <a:pPr marL="0" indent="0">
              <a:buNone/>
            </a:pPr>
            <a:r>
              <a:rPr lang="fr-BE" dirty="0"/>
              <a:t>→ Antonio </a:t>
            </a:r>
            <a:r>
              <a:rPr lang="fr-BE" dirty="0" err="1"/>
              <a:t>Alamanni</a:t>
            </a:r>
            <a:r>
              <a:rPr lang="fr-BE" dirty="0"/>
              <a:t>, </a:t>
            </a:r>
            <a:r>
              <a:rPr lang="fr-BE" b="1" i="1" dirty="0" err="1"/>
              <a:t>Conversione</a:t>
            </a:r>
            <a:r>
              <a:rPr lang="fr-BE" b="1" i="1" dirty="0"/>
              <a:t> di santa Maria Maddalena</a:t>
            </a:r>
            <a:r>
              <a:rPr lang="fr-BE" b="1" dirty="0"/>
              <a:t> </a:t>
            </a:r>
            <a:r>
              <a:rPr lang="fr-BE" dirty="0"/>
              <a:t>(1521)</a:t>
            </a:r>
          </a:p>
          <a:p>
            <a:pPr marL="0" indent="0">
              <a:buNone/>
            </a:pPr>
            <a:r>
              <a:rPr lang="fr-BE" dirty="0"/>
              <a:t>→ </a:t>
            </a:r>
            <a:r>
              <a:rPr lang="fr-BE" dirty="0" err="1"/>
              <a:t>Giovan</a:t>
            </a:r>
            <a:r>
              <a:rPr lang="fr-BE" dirty="0"/>
              <a:t> Battista </a:t>
            </a:r>
            <a:r>
              <a:rPr lang="fr-BE" dirty="0" err="1"/>
              <a:t>Andreini</a:t>
            </a:r>
            <a:r>
              <a:rPr lang="fr-BE" dirty="0"/>
              <a:t>, </a:t>
            </a:r>
            <a:r>
              <a:rPr lang="fr-BE" b="1" i="1" dirty="0"/>
              <a:t>La Maddalena </a:t>
            </a:r>
            <a:r>
              <a:rPr lang="fr-BE" b="1" i="1" dirty="0" err="1"/>
              <a:t>lasciva</a:t>
            </a:r>
            <a:r>
              <a:rPr lang="fr-BE" b="1" i="1" dirty="0"/>
              <a:t> e </a:t>
            </a:r>
            <a:r>
              <a:rPr lang="fr-BE" b="1" i="1" dirty="0" err="1"/>
              <a:t>penitente</a:t>
            </a:r>
            <a:r>
              <a:rPr lang="fr-BE" b="1" dirty="0"/>
              <a:t> </a:t>
            </a:r>
            <a:r>
              <a:rPr lang="fr-BE" dirty="0"/>
              <a:t>(1652)</a:t>
            </a:r>
          </a:p>
          <a:p>
            <a:pPr marL="0" indent="0">
              <a:buNone/>
            </a:pPr>
            <a:r>
              <a:rPr lang="fr-BE" dirty="0"/>
              <a:t>→ </a:t>
            </a:r>
            <a:r>
              <a:rPr lang="fr-BE" dirty="0" err="1"/>
              <a:t>Filocalo</a:t>
            </a:r>
            <a:r>
              <a:rPr lang="fr-BE" dirty="0"/>
              <a:t> </a:t>
            </a:r>
            <a:r>
              <a:rPr lang="fr-BE" dirty="0" err="1"/>
              <a:t>Caputo</a:t>
            </a:r>
            <a:r>
              <a:rPr lang="fr-BE" dirty="0"/>
              <a:t>, </a:t>
            </a:r>
            <a:r>
              <a:rPr lang="fr-BE" i="1" dirty="0"/>
              <a:t>La Maddalena </a:t>
            </a:r>
            <a:r>
              <a:rPr lang="fr-BE" i="1" dirty="0" err="1"/>
              <a:t>pentita</a:t>
            </a:r>
            <a:r>
              <a:rPr lang="fr-BE" i="1" dirty="0"/>
              <a:t> (1643)</a:t>
            </a:r>
            <a:endParaRPr lang="fr-BE" dirty="0"/>
          </a:p>
          <a:p>
            <a:pPr marL="0" indent="0">
              <a:buNone/>
            </a:pPr>
            <a:r>
              <a:rPr lang="fr-BE" dirty="0"/>
              <a:t>→ César de </a:t>
            </a:r>
            <a:r>
              <a:rPr lang="fr-BE" dirty="0" err="1"/>
              <a:t>Nostredame</a:t>
            </a:r>
            <a:r>
              <a:rPr lang="fr-BE" dirty="0"/>
              <a:t>, </a:t>
            </a:r>
            <a:r>
              <a:rPr lang="fr-BE" i="1" dirty="0"/>
              <a:t>Les perles ou les larmes de sainte Madeleine </a:t>
            </a:r>
            <a:r>
              <a:rPr lang="fr-BE" dirty="0"/>
              <a:t>(1606)</a:t>
            </a:r>
          </a:p>
          <a:p>
            <a:pPr marL="0" indent="0">
              <a:buNone/>
            </a:pPr>
            <a:r>
              <a:rPr lang="fr-BE" dirty="0"/>
              <a:t>→ Louis Le Laboureur, </a:t>
            </a:r>
            <a:r>
              <a:rPr lang="fr-BE" i="1" dirty="0"/>
              <a:t>Magdeleine pénitente</a:t>
            </a:r>
            <a:r>
              <a:rPr lang="fr-BE" dirty="0"/>
              <a:t> (1643)</a:t>
            </a:r>
          </a:p>
          <a:p>
            <a:pPr marL="0" indent="0">
              <a:buNone/>
            </a:pPr>
            <a:r>
              <a:rPr lang="fr-BE" dirty="0"/>
              <a:t>→ Jean-Louis </a:t>
            </a:r>
            <a:r>
              <a:rPr lang="fr-BE" dirty="0" err="1"/>
              <a:t>Puch</a:t>
            </a:r>
            <a:r>
              <a:rPr lang="fr-BE" dirty="0"/>
              <a:t>, </a:t>
            </a:r>
            <a:r>
              <a:rPr lang="fr-BE" i="1" dirty="0"/>
              <a:t>La Magdeleine dans la Sainte Baume</a:t>
            </a:r>
            <a:r>
              <a:rPr lang="fr-BE" dirty="0"/>
              <a:t> (1661)</a:t>
            </a:r>
          </a:p>
          <a:p>
            <a:pPr marL="0" indent="0">
              <a:buNone/>
            </a:pPr>
            <a:endParaRPr lang="fr-BE" dirty="0"/>
          </a:p>
          <a:p>
            <a:endParaRPr lang="fr-BE" dirty="0"/>
          </a:p>
        </p:txBody>
      </p:sp>
    </p:spTree>
    <p:extLst>
      <p:ext uri="{BB962C8B-B14F-4D97-AF65-F5344CB8AC3E}">
        <p14:creationId xmlns:p14="http://schemas.microsoft.com/office/powerpoint/2010/main" val="270079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a:p>
            <a:pPr marL="0" indent="0">
              <a:buNone/>
            </a:pPr>
            <a:endParaRPr lang="fr-BE" dirty="0"/>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normAutofit fontScale="85000" lnSpcReduction="10000"/>
          </a:bodyPr>
          <a:lstStyle/>
          <a:p>
            <a:pPr marL="0" indent="0">
              <a:buNone/>
            </a:pPr>
            <a:r>
              <a:rPr lang="fr-BE" dirty="0"/>
              <a:t>→ Antonio </a:t>
            </a:r>
            <a:r>
              <a:rPr lang="fr-BE" dirty="0" err="1"/>
              <a:t>Alamanni</a:t>
            </a:r>
            <a:r>
              <a:rPr lang="fr-BE" dirty="0"/>
              <a:t>, </a:t>
            </a:r>
            <a:r>
              <a:rPr lang="fr-BE" b="1" i="1" dirty="0" err="1"/>
              <a:t>Conversione</a:t>
            </a:r>
            <a:r>
              <a:rPr lang="fr-BE" b="1" i="1" dirty="0"/>
              <a:t> di santa Maria Maddalena</a:t>
            </a:r>
            <a:r>
              <a:rPr lang="fr-BE" b="1" dirty="0"/>
              <a:t> </a:t>
            </a:r>
            <a:r>
              <a:rPr lang="fr-BE" dirty="0"/>
              <a:t>(1521)</a:t>
            </a:r>
          </a:p>
          <a:p>
            <a:pPr marL="0" indent="0">
              <a:buNone/>
            </a:pPr>
            <a:r>
              <a:rPr lang="fr-BE" dirty="0"/>
              <a:t>→ </a:t>
            </a:r>
            <a:r>
              <a:rPr lang="fr-BE" dirty="0" err="1"/>
              <a:t>Giovan</a:t>
            </a:r>
            <a:r>
              <a:rPr lang="fr-BE" dirty="0"/>
              <a:t> Battista </a:t>
            </a:r>
            <a:r>
              <a:rPr lang="fr-BE" dirty="0" err="1"/>
              <a:t>Andreini</a:t>
            </a:r>
            <a:r>
              <a:rPr lang="fr-BE" dirty="0"/>
              <a:t>, </a:t>
            </a:r>
            <a:r>
              <a:rPr lang="fr-BE" b="1" i="1" dirty="0"/>
              <a:t>La Maddalena </a:t>
            </a:r>
            <a:r>
              <a:rPr lang="fr-BE" b="1" i="1" dirty="0" err="1"/>
              <a:t>lasciva</a:t>
            </a:r>
            <a:r>
              <a:rPr lang="fr-BE" b="1" i="1" dirty="0"/>
              <a:t> e </a:t>
            </a:r>
            <a:r>
              <a:rPr lang="fr-BE" b="1" i="1" dirty="0" err="1"/>
              <a:t>penitente</a:t>
            </a:r>
            <a:r>
              <a:rPr lang="fr-BE" b="1" dirty="0"/>
              <a:t> </a:t>
            </a:r>
            <a:r>
              <a:rPr lang="fr-BE" dirty="0"/>
              <a:t>(1652)</a:t>
            </a:r>
          </a:p>
          <a:p>
            <a:pPr marL="0" indent="0">
              <a:buNone/>
            </a:pPr>
            <a:r>
              <a:rPr lang="fr-BE" dirty="0"/>
              <a:t>→ </a:t>
            </a:r>
            <a:r>
              <a:rPr lang="fr-BE" dirty="0" err="1"/>
              <a:t>Filocalo</a:t>
            </a:r>
            <a:r>
              <a:rPr lang="fr-BE" dirty="0"/>
              <a:t> </a:t>
            </a:r>
            <a:r>
              <a:rPr lang="fr-BE" dirty="0" err="1"/>
              <a:t>Caputo</a:t>
            </a:r>
            <a:r>
              <a:rPr lang="fr-BE" dirty="0"/>
              <a:t>, </a:t>
            </a:r>
            <a:r>
              <a:rPr lang="fr-BE" b="1" i="1" dirty="0"/>
              <a:t>La Maddalena </a:t>
            </a:r>
            <a:r>
              <a:rPr lang="fr-BE" b="1" i="1" dirty="0" err="1"/>
              <a:t>pentita</a:t>
            </a:r>
            <a:r>
              <a:rPr lang="fr-BE" i="1" dirty="0"/>
              <a:t> (1643)</a:t>
            </a:r>
            <a:endParaRPr lang="fr-BE" dirty="0"/>
          </a:p>
          <a:p>
            <a:pPr marL="0" indent="0">
              <a:buNone/>
            </a:pPr>
            <a:r>
              <a:rPr lang="fr-BE" dirty="0"/>
              <a:t>→ César de </a:t>
            </a:r>
            <a:r>
              <a:rPr lang="fr-BE" dirty="0" err="1"/>
              <a:t>Nostredame</a:t>
            </a:r>
            <a:r>
              <a:rPr lang="fr-BE" dirty="0"/>
              <a:t>, </a:t>
            </a:r>
            <a:r>
              <a:rPr lang="fr-BE" i="1" dirty="0"/>
              <a:t>Les perles ou les larmes de sainte Madeleine </a:t>
            </a:r>
            <a:r>
              <a:rPr lang="fr-BE" dirty="0"/>
              <a:t>(1606)</a:t>
            </a:r>
          </a:p>
          <a:p>
            <a:pPr marL="0" indent="0">
              <a:buNone/>
            </a:pPr>
            <a:r>
              <a:rPr lang="fr-BE" dirty="0"/>
              <a:t>→ Louis Le Laboureur, </a:t>
            </a:r>
            <a:r>
              <a:rPr lang="fr-BE" i="1" dirty="0"/>
              <a:t>Magdeleine pénitente</a:t>
            </a:r>
            <a:r>
              <a:rPr lang="fr-BE" dirty="0"/>
              <a:t> (1643)</a:t>
            </a:r>
          </a:p>
          <a:p>
            <a:pPr marL="0" indent="0">
              <a:buNone/>
            </a:pPr>
            <a:r>
              <a:rPr lang="fr-BE" dirty="0"/>
              <a:t>→ Jean-Louis </a:t>
            </a:r>
            <a:r>
              <a:rPr lang="fr-BE" dirty="0" err="1"/>
              <a:t>Puch</a:t>
            </a:r>
            <a:r>
              <a:rPr lang="fr-BE" dirty="0"/>
              <a:t>, </a:t>
            </a:r>
            <a:r>
              <a:rPr lang="fr-BE" i="1" dirty="0"/>
              <a:t>La Magdeleine dans la Sainte Baume</a:t>
            </a:r>
            <a:r>
              <a:rPr lang="fr-BE" dirty="0"/>
              <a:t> (1661)</a:t>
            </a:r>
          </a:p>
          <a:p>
            <a:pPr marL="0" indent="0">
              <a:buNone/>
            </a:pPr>
            <a:endParaRPr lang="fr-BE" dirty="0"/>
          </a:p>
          <a:p>
            <a:endParaRPr lang="fr-BE" dirty="0"/>
          </a:p>
        </p:txBody>
      </p:sp>
    </p:spTree>
    <p:extLst>
      <p:ext uri="{BB962C8B-B14F-4D97-AF65-F5344CB8AC3E}">
        <p14:creationId xmlns:p14="http://schemas.microsoft.com/office/powerpoint/2010/main" val="416340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D09FC-8CDE-4EBC-B5DA-C1E2D74F0E36}"/>
              </a:ext>
            </a:extLst>
          </p:cNvPr>
          <p:cNvSpPr>
            <a:spLocks noGrp="1"/>
          </p:cNvSpPr>
          <p:nvPr>
            <p:ph type="title"/>
          </p:nvPr>
        </p:nvSpPr>
        <p:spPr/>
        <p:txBody>
          <a:bodyPr/>
          <a:lstStyle/>
          <a:p>
            <a:pPr algn="ctr"/>
            <a:r>
              <a:rPr lang="fr-BE" dirty="0"/>
              <a:t>Thématologie et </a:t>
            </a:r>
            <a:r>
              <a:rPr lang="fr-BE" dirty="0" err="1"/>
              <a:t>mythocritique</a:t>
            </a:r>
            <a:endParaRPr lang="fr-BE" dirty="0"/>
          </a:p>
        </p:txBody>
      </p:sp>
      <p:sp>
        <p:nvSpPr>
          <p:cNvPr id="3" name="Espace réservé du contenu 2">
            <a:extLst>
              <a:ext uri="{FF2B5EF4-FFF2-40B4-BE49-F238E27FC236}">
                <a16:creationId xmlns:a16="http://schemas.microsoft.com/office/drawing/2014/main" id="{1498DFAA-64FD-470C-853D-84B4A59660E1}"/>
              </a:ext>
            </a:extLst>
          </p:cNvPr>
          <p:cNvSpPr>
            <a:spLocks noGrp="1"/>
          </p:cNvSpPr>
          <p:nvPr>
            <p:ph idx="1"/>
          </p:nvPr>
        </p:nvSpPr>
        <p:spPr/>
        <p:txBody>
          <a:bodyPr/>
          <a:lstStyle/>
          <a:p>
            <a:pPr marL="0" indent="0">
              <a:buNone/>
            </a:pPr>
            <a:r>
              <a:rPr lang="fr-BE" dirty="0"/>
              <a:t>But de la recherche :</a:t>
            </a:r>
          </a:p>
          <a:p>
            <a:pPr marL="0" indent="0">
              <a:buNone/>
            </a:pPr>
            <a:endParaRPr lang="fr-BE" dirty="0"/>
          </a:p>
          <a:p>
            <a:r>
              <a:rPr lang="fr-BE" dirty="0"/>
              <a:t>Raison(s) de la fascination des artistes pour un thème ?</a:t>
            </a:r>
          </a:p>
          <a:p>
            <a:endParaRPr lang="fr-BE" dirty="0"/>
          </a:p>
          <a:p>
            <a:r>
              <a:rPr lang="fr-BE" dirty="0"/>
              <a:t>Modalités et raisons des mutations du thème à travers les époques ?</a:t>
            </a:r>
          </a:p>
          <a:p>
            <a:endParaRPr lang="fr-BE" dirty="0"/>
          </a:p>
          <a:p>
            <a:pPr marL="0" indent="0">
              <a:buNone/>
            </a:pPr>
            <a:endParaRPr lang="fr-BE" dirty="0"/>
          </a:p>
        </p:txBody>
      </p:sp>
    </p:spTree>
    <p:extLst>
      <p:ext uri="{BB962C8B-B14F-4D97-AF65-F5344CB8AC3E}">
        <p14:creationId xmlns:p14="http://schemas.microsoft.com/office/powerpoint/2010/main" val="426722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a:p>
            <a:pPr marL="0" indent="0">
              <a:buNone/>
            </a:pPr>
            <a:endParaRPr lang="fr-BE" dirty="0"/>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normAutofit fontScale="85000" lnSpcReduction="10000"/>
          </a:bodyPr>
          <a:lstStyle/>
          <a:p>
            <a:pPr marL="0" indent="0">
              <a:buNone/>
            </a:pPr>
            <a:r>
              <a:rPr lang="fr-BE" dirty="0"/>
              <a:t>→ Antonio </a:t>
            </a:r>
            <a:r>
              <a:rPr lang="fr-BE" dirty="0" err="1"/>
              <a:t>Alamanni</a:t>
            </a:r>
            <a:r>
              <a:rPr lang="fr-BE" dirty="0"/>
              <a:t>, </a:t>
            </a:r>
            <a:r>
              <a:rPr lang="fr-BE" b="1" i="1" dirty="0" err="1"/>
              <a:t>Conversione</a:t>
            </a:r>
            <a:r>
              <a:rPr lang="fr-BE" b="1" i="1" dirty="0"/>
              <a:t> di santa Maria Maddalena</a:t>
            </a:r>
            <a:r>
              <a:rPr lang="fr-BE" b="1" dirty="0"/>
              <a:t> </a:t>
            </a:r>
            <a:r>
              <a:rPr lang="fr-BE" dirty="0"/>
              <a:t>(1521)</a:t>
            </a:r>
          </a:p>
          <a:p>
            <a:pPr marL="0" indent="0">
              <a:buNone/>
            </a:pPr>
            <a:r>
              <a:rPr lang="fr-BE" dirty="0"/>
              <a:t>→ </a:t>
            </a:r>
            <a:r>
              <a:rPr lang="fr-BE" dirty="0" err="1"/>
              <a:t>Giovan</a:t>
            </a:r>
            <a:r>
              <a:rPr lang="fr-BE" dirty="0"/>
              <a:t> Battista </a:t>
            </a:r>
            <a:r>
              <a:rPr lang="fr-BE" dirty="0" err="1"/>
              <a:t>Andreini</a:t>
            </a:r>
            <a:r>
              <a:rPr lang="fr-BE" dirty="0"/>
              <a:t>, </a:t>
            </a:r>
            <a:r>
              <a:rPr lang="fr-BE" b="1" i="1" dirty="0"/>
              <a:t>La Maddalena </a:t>
            </a:r>
            <a:r>
              <a:rPr lang="fr-BE" b="1" i="1" dirty="0" err="1"/>
              <a:t>lasciva</a:t>
            </a:r>
            <a:r>
              <a:rPr lang="fr-BE" b="1" i="1" dirty="0"/>
              <a:t> e </a:t>
            </a:r>
            <a:r>
              <a:rPr lang="fr-BE" b="1" i="1" dirty="0" err="1"/>
              <a:t>penitente</a:t>
            </a:r>
            <a:r>
              <a:rPr lang="fr-BE" b="1" dirty="0"/>
              <a:t> </a:t>
            </a:r>
            <a:r>
              <a:rPr lang="fr-BE" dirty="0"/>
              <a:t>(1652)</a:t>
            </a:r>
          </a:p>
          <a:p>
            <a:pPr marL="0" indent="0">
              <a:buNone/>
            </a:pPr>
            <a:r>
              <a:rPr lang="fr-BE" dirty="0"/>
              <a:t>→ </a:t>
            </a:r>
            <a:r>
              <a:rPr lang="fr-BE" dirty="0" err="1"/>
              <a:t>Filocalo</a:t>
            </a:r>
            <a:r>
              <a:rPr lang="fr-BE" dirty="0"/>
              <a:t> </a:t>
            </a:r>
            <a:r>
              <a:rPr lang="fr-BE" dirty="0" err="1"/>
              <a:t>Caputo</a:t>
            </a:r>
            <a:r>
              <a:rPr lang="fr-BE" dirty="0"/>
              <a:t>, </a:t>
            </a:r>
            <a:r>
              <a:rPr lang="fr-BE" b="1" i="1" dirty="0"/>
              <a:t>La Maddalena </a:t>
            </a:r>
            <a:r>
              <a:rPr lang="fr-BE" b="1" i="1" dirty="0" err="1"/>
              <a:t>pentita</a:t>
            </a:r>
            <a:r>
              <a:rPr lang="fr-BE" i="1" dirty="0"/>
              <a:t> (1643)</a:t>
            </a:r>
            <a:endParaRPr lang="fr-BE" dirty="0"/>
          </a:p>
          <a:p>
            <a:pPr marL="0" indent="0">
              <a:buNone/>
            </a:pPr>
            <a:r>
              <a:rPr lang="fr-BE" dirty="0"/>
              <a:t>→ César de </a:t>
            </a:r>
            <a:r>
              <a:rPr lang="fr-BE" dirty="0" err="1"/>
              <a:t>Nostredame</a:t>
            </a:r>
            <a:r>
              <a:rPr lang="fr-BE" dirty="0"/>
              <a:t>, </a:t>
            </a:r>
            <a:r>
              <a:rPr lang="fr-BE" b="1" i="1" dirty="0"/>
              <a:t>Les perles ou les larmes de sainte Madeleine </a:t>
            </a:r>
            <a:r>
              <a:rPr lang="fr-BE" dirty="0"/>
              <a:t>(1606)</a:t>
            </a:r>
          </a:p>
          <a:p>
            <a:pPr marL="0" indent="0">
              <a:buNone/>
            </a:pPr>
            <a:r>
              <a:rPr lang="fr-BE" dirty="0"/>
              <a:t>→ Louis Le Laboureur, </a:t>
            </a:r>
            <a:r>
              <a:rPr lang="fr-BE" i="1" dirty="0"/>
              <a:t>Magdeleine pénitente</a:t>
            </a:r>
            <a:r>
              <a:rPr lang="fr-BE" dirty="0"/>
              <a:t> (1643)</a:t>
            </a:r>
          </a:p>
          <a:p>
            <a:pPr marL="0" indent="0">
              <a:buNone/>
            </a:pPr>
            <a:r>
              <a:rPr lang="fr-BE" dirty="0"/>
              <a:t>→ Jean-Louis </a:t>
            </a:r>
            <a:r>
              <a:rPr lang="fr-BE" dirty="0" err="1"/>
              <a:t>Puch</a:t>
            </a:r>
            <a:r>
              <a:rPr lang="fr-BE" dirty="0"/>
              <a:t>, </a:t>
            </a:r>
            <a:r>
              <a:rPr lang="fr-BE" i="1" dirty="0"/>
              <a:t>La Magdeleine dans la Sainte Baume</a:t>
            </a:r>
            <a:r>
              <a:rPr lang="fr-BE" dirty="0"/>
              <a:t> (1661)</a:t>
            </a:r>
          </a:p>
          <a:p>
            <a:pPr marL="0" indent="0">
              <a:buNone/>
            </a:pPr>
            <a:endParaRPr lang="fr-BE" dirty="0"/>
          </a:p>
          <a:p>
            <a:endParaRPr lang="fr-BE" dirty="0"/>
          </a:p>
        </p:txBody>
      </p:sp>
    </p:spTree>
    <p:extLst>
      <p:ext uri="{BB962C8B-B14F-4D97-AF65-F5344CB8AC3E}">
        <p14:creationId xmlns:p14="http://schemas.microsoft.com/office/powerpoint/2010/main" val="199900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a:p>
            <a:pPr marL="0" indent="0">
              <a:buNone/>
            </a:pPr>
            <a:endParaRPr lang="fr-BE" dirty="0"/>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normAutofit fontScale="85000" lnSpcReduction="10000"/>
          </a:bodyPr>
          <a:lstStyle/>
          <a:p>
            <a:pPr marL="0" indent="0">
              <a:buNone/>
            </a:pPr>
            <a:r>
              <a:rPr lang="fr-BE" dirty="0"/>
              <a:t>→ Antonio </a:t>
            </a:r>
            <a:r>
              <a:rPr lang="fr-BE" dirty="0" err="1"/>
              <a:t>Alamanni</a:t>
            </a:r>
            <a:r>
              <a:rPr lang="fr-BE" dirty="0"/>
              <a:t>, </a:t>
            </a:r>
            <a:r>
              <a:rPr lang="fr-BE" b="1" i="1" dirty="0" err="1"/>
              <a:t>Conversione</a:t>
            </a:r>
            <a:r>
              <a:rPr lang="fr-BE" b="1" i="1" dirty="0"/>
              <a:t> di santa Maria Maddalena</a:t>
            </a:r>
            <a:r>
              <a:rPr lang="fr-BE" b="1" dirty="0"/>
              <a:t> </a:t>
            </a:r>
            <a:r>
              <a:rPr lang="fr-BE" dirty="0"/>
              <a:t>(1521)</a:t>
            </a:r>
          </a:p>
          <a:p>
            <a:pPr marL="0" indent="0">
              <a:buNone/>
            </a:pPr>
            <a:r>
              <a:rPr lang="fr-BE" dirty="0"/>
              <a:t>→ </a:t>
            </a:r>
            <a:r>
              <a:rPr lang="fr-BE" dirty="0" err="1"/>
              <a:t>Giovan</a:t>
            </a:r>
            <a:r>
              <a:rPr lang="fr-BE" dirty="0"/>
              <a:t> Battista </a:t>
            </a:r>
            <a:r>
              <a:rPr lang="fr-BE" dirty="0" err="1"/>
              <a:t>Andreini</a:t>
            </a:r>
            <a:r>
              <a:rPr lang="fr-BE" dirty="0"/>
              <a:t>, </a:t>
            </a:r>
            <a:r>
              <a:rPr lang="fr-BE" b="1" i="1" dirty="0"/>
              <a:t>La Maddalena </a:t>
            </a:r>
            <a:r>
              <a:rPr lang="fr-BE" b="1" i="1" dirty="0" err="1"/>
              <a:t>lasciva</a:t>
            </a:r>
            <a:r>
              <a:rPr lang="fr-BE" b="1" i="1" dirty="0"/>
              <a:t> e </a:t>
            </a:r>
            <a:r>
              <a:rPr lang="fr-BE" b="1" i="1" dirty="0" err="1"/>
              <a:t>penitente</a:t>
            </a:r>
            <a:r>
              <a:rPr lang="fr-BE" b="1" dirty="0"/>
              <a:t> </a:t>
            </a:r>
            <a:r>
              <a:rPr lang="fr-BE" dirty="0"/>
              <a:t>(1652)</a:t>
            </a:r>
          </a:p>
          <a:p>
            <a:pPr marL="0" indent="0">
              <a:buNone/>
            </a:pPr>
            <a:r>
              <a:rPr lang="fr-BE" dirty="0"/>
              <a:t>→ </a:t>
            </a:r>
            <a:r>
              <a:rPr lang="fr-BE" dirty="0" err="1"/>
              <a:t>Filocalo</a:t>
            </a:r>
            <a:r>
              <a:rPr lang="fr-BE" dirty="0"/>
              <a:t> </a:t>
            </a:r>
            <a:r>
              <a:rPr lang="fr-BE" dirty="0" err="1"/>
              <a:t>Caputo</a:t>
            </a:r>
            <a:r>
              <a:rPr lang="fr-BE" dirty="0"/>
              <a:t>, </a:t>
            </a:r>
            <a:r>
              <a:rPr lang="fr-BE" b="1" i="1" dirty="0"/>
              <a:t>La Maddalena </a:t>
            </a:r>
            <a:r>
              <a:rPr lang="fr-BE" b="1" i="1" dirty="0" err="1"/>
              <a:t>pentita</a:t>
            </a:r>
            <a:r>
              <a:rPr lang="fr-BE" i="1" dirty="0"/>
              <a:t> (1643)</a:t>
            </a:r>
            <a:endParaRPr lang="fr-BE" dirty="0"/>
          </a:p>
          <a:p>
            <a:pPr marL="0" indent="0">
              <a:buNone/>
            </a:pPr>
            <a:r>
              <a:rPr lang="fr-BE" dirty="0"/>
              <a:t>→ César de </a:t>
            </a:r>
            <a:r>
              <a:rPr lang="fr-BE" dirty="0" err="1"/>
              <a:t>Nostredame</a:t>
            </a:r>
            <a:r>
              <a:rPr lang="fr-BE" dirty="0"/>
              <a:t>, </a:t>
            </a:r>
            <a:r>
              <a:rPr lang="fr-BE" b="1" i="1" dirty="0"/>
              <a:t>Les perles ou les larmes de sainte Madeleine </a:t>
            </a:r>
            <a:r>
              <a:rPr lang="fr-BE" dirty="0"/>
              <a:t>(1606)</a:t>
            </a:r>
          </a:p>
          <a:p>
            <a:pPr marL="0" indent="0">
              <a:buNone/>
            </a:pPr>
            <a:r>
              <a:rPr lang="fr-BE" dirty="0"/>
              <a:t>→ Louis Le Laboureur, </a:t>
            </a:r>
            <a:r>
              <a:rPr lang="fr-BE" b="1" i="1" dirty="0"/>
              <a:t>Magdeleine pénitente</a:t>
            </a:r>
            <a:r>
              <a:rPr lang="fr-BE" dirty="0"/>
              <a:t> (1643)</a:t>
            </a:r>
          </a:p>
          <a:p>
            <a:pPr marL="0" indent="0">
              <a:buNone/>
            </a:pPr>
            <a:r>
              <a:rPr lang="fr-BE" dirty="0"/>
              <a:t>→ Jean-Louis </a:t>
            </a:r>
            <a:r>
              <a:rPr lang="fr-BE" dirty="0" err="1"/>
              <a:t>Puch</a:t>
            </a:r>
            <a:r>
              <a:rPr lang="fr-BE" dirty="0"/>
              <a:t>, </a:t>
            </a:r>
            <a:r>
              <a:rPr lang="fr-BE" i="1" dirty="0"/>
              <a:t>La Magdeleine dans la Sainte Baume</a:t>
            </a:r>
            <a:r>
              <a:rPr lang="fr-BE" dirty="0"/>
              <a:t> (1661)</a:t>
            </a:r>
          </a:p>
          <a:p>
            <a:pPr marL="0" indent="0">
              <a:buNone/>
            </a:pPr>
            <a:endParaRPr lang="fr-BE" dirty="0"/>
          </a:p>
          <a:p>
            <a:endParaRPr lang="fr-BE" dirty="0"/>
          </a:p>
        </p:txBody>
      </p:sp>
    </p:spTree>
    <p:extLst>
      <p:ext uri="{BB962C8B-B14F-4D97-AF65-F5344CB8AC3E}">
        <p14:creationId xmlns:p14="http://schemas.microsoft.com/office/powerpoint/2010/main" val="241343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a:p>
            <a:pPr marL="0" indent="0">
              <a:buNone/>
            </a:pPr>
            <a:endParaRPr lang="fr-BE" dirty="0"/>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normAutofit fontScale="85000" lnSpcReduction="10000"/>
          </a:bodyPr>
          <a:lstStyle/>
          <a:p>
            <a:pPr marL="0" indent="0">
              <a:buNone/>
            </a:pPr>
            <a:r>
              <a:rPr lang="fr-BE" dirty="0"/>
              <a:t>→ Antonio </a:t>
            </a:r>
            <a:r>
              <a:rPr lang="fr-BE" dirty="0" err="1"/>
              <a:t>Alamanni</a:t>
            </a:r>
            <a:r>
              <a:rPr lang="fr-BE" dirty="0"/>
              <a:t>, </a:t>
            </a:r>
            <a:r>
              <a:rPr lang="fr-BE" b="1" i="1" dirty="0" err="1"/>
              <a:t>Conversione</a:t>
            </a:r>
            <a:r>
              <a:rPr lang="fr-BE" b="1" i="1" dirty="0"/>
              <a:t> di santa Maria Maddalena</a:t>
            </a:r>
            <a:r>
              <a:rPr lang="fr-BE" b="1" dirty="0"/>
              <a:t> </a:t>
            </a:r>
            <a:r>
              <a:rPr lang="fr-BE" dirty="0"/>
              <a:t>(1521)</a:t>
            </a:r>
          </a:p>
          <a:p>
            <a:pPr marL="0" indent="0">
              <a:buNone/>
            </a:pPr>
            <a:r>
              <a:rPr lang="fr-BE" dirty="0"/>
              <a:t>→ </a:t>
            </a:r>
            <a:r>
              <a:rPr lang="fr-BE" dirty="0" err="1"/>
              <a:t>Giovan</a:t>
            </a:r>
            <a:r>
              <a:rPr lang="fr-BE" dirty="0"/>
              <a:t> Battista </a:t>
            </a:r>
            <a:r>
              <a:rPr lang="fr-BE" dirty="0" err="1"/>
              <a:t>Andreini</a:t>
            </a:r>
            <a:r>
              <a:rPr lang="fr-BE" dirty="0"/>
              <a:t>, </a:t>
            </a:r>
            <a:r>
              <a:rPr lang="fr-BE" b="1" i="1" dirty="0"/>
              <a:t>La Maddalena </a:t>
            </a:r>
            <a:r>
              <a:rPr lang="fr-BE" b="1" i="1" dirty="0" err="1"/>
              <a:t>lasciva</a:t>
            </a:r>
            <a:r>
              <a:rPr lang="fr-BE" b="1" i="1" dirty="0"/>
              <a:t> e </a:t>
            </a:r>
            <a:r>
              <a:rPr lang="fr-BE" b="1" i="1" dirty="0" err="1"/>
              <a:t>penitente</a:t>
            </a:r>
            <a:r>
              <a:rPr lang="fr-BE" b="1" dirty="0"/>
              <a:t> </a:t>
            </a:r>
            <a:r>
              <a:rPr lang="fr-BE" dirty="0"/>
              <a:t>(1652)</a:t>
            </a:r>
          </a:p>
          <a:p>
            <a:pPr marL="0" indent="0">
              <a:buNone/>
            </a:pPr>
            <a:r>
              <a:rPr lang="fr-BE" dirty="0"/>
              <a:t>→ </a:t>
            </a:r>
            <a:r>
              <a:rPr lang="fr-BE" dirty="0" err="1"/>
              <a:t>Filocalo</a:t>
            </a:r>
            <a:r>
              <a:rPr lang="fr-BE" dirty="0"/>
              <a:t> </a:t>
            </a:r>
            <a:r>
              <a:rPr lang="fr-BE" dirty="0" err="1"/>
              <a:t>Caputo</a:t>
            </a:r>
            <a:r>
              <a:rPr lang="fr-BE" dirty="0"/>
              <a:t>, </a:t>
            </a:r>
            <a:r>
              <a:rPr lang="fr-BE" b="1" i="1" dirty="0"/>
              <a:t>La Maddalena </a:t>
            </a:r>
            <a:r>
              <a:rPr lang="fr-BE" b="1" i="1" dirty="0" err="1"/>
              <a:t>pentita</a:t>
            </a:r>
            <a:r>
              <a:rPr lang="fr-BE" i="1" dirty="0"/>
              <a:t> (1643)</a:t>
            </a:r>
            <a:endParaRPr lang="fr-BE" dirty="0"/>
          </a:p>
          <a:p>
            <a:pPr marL="0" indent="0">
              <a:buNone/>
            </a:pPr>
            <a:r>
              <a:rPr lang="fr-BE" dirty="0"/>
              <a:t>→ César de </a:t>
            </a:r>
            <a:r>
              <a:rPr lang="fr-BE" dirty="0" err="1"/>
              <a:t>Nostredame</a:t>
            </a:r>
            <a:r>
              <a:rPr lang="fr-BE" dirty="0"/>
              <a:t>, </a:t>
            </a:r>
            <a:r>
              <a:rPr lang="fr-BE" b="1" i="1" dirty="0"/>
              <a:t>Les perles ou les larmes de sainte Madeleine </a:t>
            </a:r>
            <a:r>
              <a:rPr lang="fr-BE" dirty="0"/>
              <a:t>(1606)</a:t>
            </a:r>
          </a:p>
          <a:p>
            <a:pPr marL="0" indent="0">
              <a:buNone/>
            </a:pPr>
            <a:r>
              <a:rPr lang="fr-BE" dirty="0"/>
              <a:t>→ Louis Le Laboureur, </a:t>
            </a:r>
            <a:r>
              <a:rPr lang="fr-BE" b="1" i="1" dirty="0"/>
              <a:t>Magdeleine pénitente</a:t>
            </a:r>
            <a:r>
              <a:rPr lang="fr-BE" dirty="0"/>
              <a:t> (1643)</a:t>
            </a:r>
          </a:p>
          <a:p>
            <a:pPr marL="0" indent="0">
              <a:buNone/>
            </a:pPr>
            <a:r>
              <a:rPr lang="fr-BE" dirty="0"/>
              <a:t>→ Jean-Louis </a:t>
            </a:r>
            <a:r>
              <a:rPr lang="fr-BE" dirty="0" err="1"/>
              <a:t>Puch</a:t>
            </a:r>
            <a:r>
              <a:rPr lang="fr-BE" dirty="0"/>
              <a:t>, </a:t>
            </a:r>
            <a:r>
              <a:rPr lang="fr-BE" b="1" i="1" dirty="0"/>
              <a:t>La Magdeleine dans la Sainte Baume</a:t>
            </a:r>
            <a:r>
              <a:rPr lang="fr-BE" dirty="0"/>
              <a:t> (1661)</a:t>
            </a:r>
          </a:p>
          <a:p>
            <a:pPr marL="0" indent="0">
              <a:buNone/>
            </a:pPr>
            <a:endParaRPr lang="fr-BE" dirty="0"/>
          </a:p>
          <a:p>
            <a:endParaRPr lang="fr-BE" dirty="0"/>
          </a:p>
        </p:txBody>
      </p:sp>
    </p:spTree>
    <p:extLst>
      <p:ext uri="{BB962C8B-B14F-4D97-AF65-F5344CB8AC3E}">
        <p14:creationId xmlns:p14="http://schemas.microsoft.com/office/powerpoint/2010/main" val="378529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b="1" dirty="0"/>
              <a:t>La pénitente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pPr marL="0" indent="0">
              <a:buNone/>
            </a:pPr>
            <a:endParaRPr lang="fr-BE" dirty="0"/>
          </a:p>
        </p:txBody>
      </p:sp>
      <p:pic>
        <p:nvPicPr>
          <p:cNvPr id="10" name="Espace réservé du contenu 9">
            <a:extLst>
              <a:ext uri="{FF2B5EF4-FFF2-40B4-BE49-F238E27FC236}">
                <a16:creationId xmlns:a16="http://schemas.microsoft.com/office/drawing/2014/main" id="{5E794ABC-E063-4433-BFA4-CF397FA2B2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5933" y="1825625"/>
            <a:ext cx="3875764" cy="4712176"/>
          </a:xfrm>
        </p:spPr>
      </p:pic>
    </p:spTree>
    <p:extLst>
      <p:ext uri="{BB962C8B-B14F-4D97-AF65-F5344CB8AC3E}">
        <p14:creationId xmlns:p14="http://schemas.microsoft.com/office/powerpoint/2010/main" val="3020927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b="1" dirty="0"/>
              <a:t>La pénitente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pPr marL="0" indent="0">
              <a:buNone/>
            </a:pPr>
            <a:endParaRPr lang="fr-BE" dirty="0"/>
          </a:p>
        </p:txBody>
      </p:sp>
      <p:pic>
        <p:nvPicPr>
          <p:cNvPr id="8" name="Espace réservé du contenu 7">
            <a:extLst>
              <a:ext uri="{FF2B5EF4-FFF2-40B4-BE49-F238E27FC236}">
                <a16:creationId xmlns:a16="http://schemas.microsoft.com/office/drawing/2014/main" id="{E186145F-8006-4EA4-8B7A-EECDCB89A42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0228" y="1825625"/>
            <a:ext cx="3265544" cy="4351338"/>
          </a:xfrm>
        </p:spPr>
      </p:pic>
    </p:spTree>
    <p:extLst>
      <p:ext uri="{BB962C8B-B14F-4D97-AF65-F5344CB8AC3E}">
        <p14:creationId xmlns:p14="http://schemas.microsoft.com/office/powerpoint/2010/main" val="3365129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b="1" dirty="0"/>
              <a:t>L’amante mystique</a:t>
            </a:r>
          </a:p>
          <a:p>
            <a:pPr marL="0" indent="0">
              <a:buNone/>
            </a:pPr>
            <a:r>
              <a:rPr lang="fr-BE" dirty="0"/>
              <a:t>→ Retraite au désert</a:t>
            </a:r>
          </a:p>
          <a:p>
            <a:pPr marL="0" indent="0">
              <a:buNone/>
            </a:pPr>
            <a:endParaRPr lang="fr-BE" dirty="0"/>
          </a:p>
          <a:p>
            <a:pPr marL="0" indent="0">
              <a:buNone/>
            </a:pPr>
            <a:endParaRPr lang="fr-BE" dirty="0"/>
          </a:p>
          <a:p>
            <a:pPr marL="0" indent="0">
              <a:buNone/>
            </a:pPr>
            <a:endParaRPr lang="fr-BE" dirty="0"/>
          </a:p>
        </p:txBody>
      </p:sp>
      <p:pic>
        <p:nvPicPr>
          <p:cNvPr id="7" name="Espace réservé du contenu 6">
            <a:extLst>
              <a:ext uri="{FF2B5EF4-FFF2-40B4-BE49-F238E27FC236}">
                <a16:creationId xmlns:a16="http://schemas.microsoft.com/office/drawing/2014/main" id="{511288B8-CAB9-4BC9-BBF9-5A557C05D4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7394" y="1825625"/>
            <a:ext cx="3531212" cy="4351338"/>
          </a:xfrm>
        </p:spPr>
      </p:pic>
    </p:spTree>
    <p:extLst>
      <p:ext uri="{BB962C8B-B14F-4D97-AF65-F5344CB8AC3E}">
        <p14:creationId xmlns:p14="http://schemas.microsoft.com/office/powerpoint/2010/main" val="3225963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b="1" dirty="0"/>
              <a:t>L’amante mystique</a:t>
            </a:r>
          </a:p>
          <a:p>
            <a:pPr marL="0" indent="0">
              <a:buNone/>
            </a:pPr>
            <a:r>
              <a:rPr lang="fr-BE" dirty="0"/>
              <a:t>→ Retraite au désert</a:t>
            </a:r>
          </a:p>
          <a:p>
            <a:pPr marL="0" indent="0">
              <a:buNone/>
            </a:pPr>
            <a:endParaRPr lang="fr-BE" dirty="0"/>
          </a:p>
          <a:p>
            <a:pPr marL="0" indent="0">
              <a:buNone/>
            </a:pPr>
            <a:endParaRPr lang="fr-BE" dirty="0"/>
          </a:p>
          <a:p>
            <a:pPr marL="0" indent="0">
              <a:buNone/>
            </a:pPr>
            <a:endParaRPr lang="fr-BE" dirty="0"/>
          </a:p>
        </p:txBody>
      </p:sp>
      <p:pic>
        <p:nvPicPr>
          <p:cNvPr id="8" name="Espace réservé du contenu 7">
            <a:extLst>
              <a:ext uri="{FF2B5EF4-FFF2-40B4-BE49-F238E27FC236}">
                <a16:creationId xmlns:a16="http://schemas.microsoft.com/office/drawing/2014/main" id="{2C00C9D7-9FC1-4910-9E56-6181FF345BC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6261" y="1825625"/>
            <a:ext cx="3433477" cy="4351338"/>
          </a:xfrm>
        </p:spPr>
      </p:pic>
    </p:spTree>
    <p:extLst>
      <p:ext uri="{BB962C8B-B14F-4D97-AF65-F5344CB8AC3E}">
        <p14:creationId xmlns:p14="http://schemas.microsoft.com/office/powerpoint/2010/main" val="406954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p:txBody>
          <a:bodyPr>
            <a:normAutofit/>
          </a:bodyPr>
          <a:lstStyle/>
          <a:p>
            <a:r>
              <a:rPr lang="fr-BE" b="1" dirty="0"/>
              <a:t>L’amante mystique</a:t>
            </a:r>
          </a:p>
          <a:p>
            <a:pPr marL="0" indent="0">
              <a:buNone/>
            </a:pPr>
            <a:r>
              <a:rPr lang="fr-BE" dirty="0"/>
              <a:t>→ Retraite au désert</a:t>
            </a:r>
          </a:p>
          <a:p>
            <a:pPr marL="0" indent="0">
              <a:buNone/>
            </a:pPr>
            <a:endParaRPr lang="fr-BE" dirty="0"/>
          </a:p>
          <a:p>
            <a:pPr marL="0" indent="0">
              <a:buNone/>
            </a:pPr>
            <a:endParaRPr lang="fr-BE" dirty="0"/>
          </a:p>
          <a:p>
            <a:pPr marL="0" indent="0">
              <a:buNone/>
            </a:pPr>
            <a:endParaRPr lang="fr-BE" dirty="0"/>
          </a:p>
        </p:txBody>
      </p:sp>
      <p:pic>
        <p:nvPicPr>
          <p:cNvPr id="7" name="Espace réservé du contenu 6">
            <a:extLst>
              <a:ext uri="{FF2B5EF4-FFF2-40B4-BE49-F238E27FC236}">
                <a16:creationId xmlns:a16="http://schemas.microsoft.com/office/drawing/2014/main" id="{B57588F9-C504-41A7-BEF5-2BBCCB361B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6098" y="1825625"/>
            <a:ext cx="3453803" cy="4351338"/>
          </a:xfrm>
        </p:spPr>
      </p:pic>
    </p:spTree>
    <p:extLst>
      <p:ext uri="{BB962C8B-B14F-4D97-AF65-F5344CB8AC3E}">
        <p14:creationId xmlns:p14="http://schemas.microsoft.com/office/powerpoint/2010/main" val="3387697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9DA0B-F182-4F1D-BF2E-C7E82E4E0AB1}"/>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F35071F2-02BB-4623-8AA2-05B76FECC89C}"/>
              </a:ext>
            </a:extLst>
          </p:cNvPr>
          <p:cNvSpPr>
            <a:spLocks noGrp="1"/>
          </p:cNvSpPr>
          <p:nvPr>
            <p:ph sz="half" idx="1"/>
          </p:nvPr>
        </p:nvSpPr>
        <p:spPr>
          <a:solidFill>
            <a:schemeClr val="bg1">
              <a:lumMod val="85000"/>
            </a:schemeClr>
          </a:solidFill>
        </p:spPr>
        <p:txBody>
          <a:bodyPr>
            <a:normAutofit/>
          </a:bodyPr>
          <a:lstStyle/>
          <a:p>
            <a:r>
              <a:rPr lang="fr-BE" dirty="0"/>
              <a:t>La pénitente (sensuelle)</a:t>
            </a:r>
          </a:p>
          <a:p>
            <a:pPr marL="0" indent="0">
              <a:buNone/>
            </a:pPr>
            <a:r>
              <a:rPr lang="fr-BE" dirty="0"/>
              <a:t>→ Conversion</a:t>
            </a:r>
          </a:p>
          <a:p>
            <a:pPr marL="0" indent="0">
              <a:buNone/>
            </a:pPr>
            <a:r>
              <a:rPr lang="fr-BE" dirty="0"/>
              <a:t>→ Retraite au désert</a:t>
            </a:r>
          </a:p>
          <a:p>
            <a:pPr marL="0" indent="0">
              <a:buNone/>
            </a:pPr>
            <a:endParaRPr lang="fr-BE" dirty="0"/>
          </a:p>
          <a:p>
            <a:pPr marL="0" indent="0">
              <a:buNone/>
            </a:pPr>
            <a:endParaRPr lang="fr-BE" dirty="0"/>
          </a:p>
          <a:p>
            <a:r>
              <a:rPr lang="fr-BE" dirty="0"/>
              <a:t>L’amante mystique</a:t>
            </a:r>
          </a:p>
          <a:p>
            <a:pPr marL="0" indent="0">
              <a:buNone/>
            </a:pPr>
            <a:r>
              <a:rPr lang="fr-BE" dirty="0"/>
              <a:t>→ Retraite au désert</a:t>
            </a:r>
          </a:p>
        </p:txBody>
      </p:sp>
      <p:sp>
        <p:nvSpPr>
          <p:cNvPr id="4" name="Espace réservé du contenu 3">
            <a:extLst>
              <a:ext uri="{FF2B5EF4-FFF2-40B4-BE49-F238E27FC236}">
                <a16:creationId xmlns:a16="http://schemas.microsoft.com/office/drawing/2014/main" id="{07405B56-E3DB-4E98-8EFF-C15F15C15759}"/>
              </a:ext>
            </a:extLst>
          </p:cNvPr>
          <p:cNvSpPr>
            <a:spLocks noGrp="1"/>
          </p:cNvSpPr>
          <p:nvPr>
            <p:ph sz="half" idx="2"/>
          </p:nvPr>
        </p:nvSpPr>
        <p:spPr/>
        <p:txBody>
          <a:bodyPr/>
          <a:lstStyle/>
          <a:p>
            <a:endParaRPr lang="fr-BE" dirty="0"/>
          </a:p>
        </p:txBody>
      </p:sp>
    </p:spTree>
    <p:extLst>
      <p:ext uri="{BB962C8B-B14F-4D97-AF65-F5344CB8AC3E}">
        <p14:creationId xmlns:p14="http://schemas.microsoft.com/office/powerpoint/2010/main" val="3316687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Baroque (XVI</a:t>
            </a:r>
            <a:r>
              <a:rPr lang="fr-BE" baseline="30000" dirty="0"/>
              <a:t>e</a:t>
            </a:r>
            <a:r>
              <a:rPr lang="fr-BE" dirty="0"/>
              <a:t>-XVII</a:t>
            </a:r>
            <a:r>
              <a:rPr lang="fr-BE" baseline="30000" dirty="0"/>
              <a:t>e</a:t>
            </a:r>
            <a:r>
              <a:rPr lang="fr-BE" dirty="0"/>
              <a:t> siècles)</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lnSpcReduction="10000"/>
          </a:bodyPr>
          <a:lstStyle/>
          <a:p>
            <a:r>
              <a:rPr lang="fr-BE" dirty="0"/>
              <a:t>Religiosité mystique</a:t>
            </a:r>
          </a:p>
          <a:p>
            <a:endParaRPr lang="fr-BE" dirty="0"/>
          </a:p>
          <a:p>
            <a:r>
              <a:rPr lang="fr-BE" dirty="0"/>
              <a:t>Contre-Réforme</a:t>
            </a:r>
          </a:p>
          <a:p>
            <a:pPr marL="0" indent="0">
              <a:buNone/>
            </a:pPr>
            <a:r>
              <a:rPr lang="fr-BE" dirty="0"/>
              <a:t>→ valorisation du culte des saints</a:t>
            </a:r>
          </a:p>
          <a:p>
            <a:pPr marL="0" indent="0">
              <a:buNone/>
            </a:pPr>
            <a:r>
              <a:rPr lang="fr-BE" dirty="0"/>
              <a:t>→ défense de la contrition</a:t>
            </a:r>
          </a:p>
          <a:p>
            <a:pPr marL="0" indent="0">
              <a:buNone/>
            </a:pPr>
            <a:endParaRPr lang="fr-BE" dirty="0"/>
          </a:p>
          <a:p>
            <a:r>
              <a:rPr lang="fr-BE" dirty="0"/>
              <a:t>Nu féminin « catholiquement correct »</a:t>
            </a:r>
          </a:p>
          <a:p>
            <a:endParaRPr lang="fr-BE" dirty="0"/>
          </a:p>
          <a:p>
            <a:r>
              <a:rPr lang="fr-BE" dirty="0"/>
              <a:t>Fascination pour la métamorphose</a:t>
            </a:r>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347654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344D7-0A96-42ED-A116-B84020946C70}"/>
              </a:ext>
            </a:extLst>
          </p:cNvPr>
          <p:cNvSpPr>
            <a:spLocks noGrp="1"/>
          </p:cNvSpPr>
          <p:nvPr>
            <p:ph type="title"/>
          </p:nvPr>
        </p:nvSpPr>
        <p:spPr/>
        <p:txBody>
          <a:bodyPr/>
          <a:lstStyle/>
          <a:p>
            <a:pPr algn="ctr"/>
            <a:r>
              <a:rPr lang="fr-BE" dirty="0"/>
              <a:t>Méthodologie</a:t>
            </a:r>
          </a:p>
        </p:txBody>
      </p:sp>
      <p:sp>
        <p:nvSpPr>
          <p:cNvPr id="3" name="Espace réservé du contenu 2">
            <a:extLst>
              <a:ext uri="{FF2B5EF4-FFF2-40B4-BE49-F238E27FC236}">
                <a16:creationId xmlns:a16="http://schemas.microsoft.com/office/drawing/2014/main" id="{1FFA50C0-9C4C-4DAF-9D79-899D707DB8B0}"/>
              </a:ext>
            </a:extLst>
          </p:cNvPr>
          <p:cNvSpPr>
            <a:spLocks noGrp="1"/>
          </p:cNvSpPr>
          <p:nvPr>
            <p:ph idx="1"/>
          </p:nvPr>
        </p:nvSpPr>
        <p:spPr/>
        <p:txBody>
          <a:bodyPr/>
          <a:lstStyle/>
          <a:p>
            <a:endParaRPr lang="fr-BE" dirty="0"/>
          </a:p>
          <a:p>
            <a:r>
              <a:rPr lang="fr-BE" dirty="0"/>
              <a:t>Identification de la première source écrite/littéraire du thème</a:t>
            </a:r>
          </a:p>
          <a:p>
            <a:endParaRPr lang="fr-BE" dirty="0"/>
          </a:p>
          <a:p>
            <a:r>
              <a:rPr lang="fr-BE" dirty="0"/>
              <a:t>Constitution du corpus d’étude</a:t>
            </a:r>
          </a:p>
          <a:p>
            <a:endParaRPr lang="fr-BE" dirty="0"/>
          </a:p>
          <a:p>
            <a:r>
              <a:rPr lang="fr-BE" dirty="0"/>
              <a:t>Restriction souvent indispensable du corpus</a:t>
            </a:r>
          </a:p>
        </p:txBody>
      </p:sp>
    </p:spTree>
    <p:extLst>
      <p:ext uri="{BB962C8B-B14F-4D97-AF65-F5344CB8AC3E}">
        <p14:creationId xmlns:p14="http://schemas.microsoft.com/office/powerpoint/2010/main" val="3873206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endParaRPr lang="fr-BE" dirty="0"/>
          </a:p>
          <a:p>
            <a:r>
              <a:rPr lang="fr-BE" dirty="0"/>
              <a:t>L’intellectuelle (amoureuse)</a:t>
            </a:r>
          </a:p>
          <a:p>
            <a:pPr marL="0" indent="0">
              <a:buNone/>
            </a:pPr>
            <a:r>
              <a:rPr lang="fr-BE" dirty="0"/>
              <a:t>→ La disciple supérieure</a:t>
            </a:r>
          </a:p>
          <a:p>
            <a:pPr marL="0" indent="0">
              <a:buNone/>
            </a:pPr>
            <a:r>
              <a:rPr lang="fr-BE" dirty="0"/>
              <a:t>→ L’initiatrice</a:t>
            </a:r>
          </a:p>
          <a:p>
            <a:endParaRPr lang="fr-BE" dirty="0"/>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1560622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pPr marL="0" indent="0">
              <a:buNone/>
            </a:pPr>
            <a:endParaRPr lang="fr-BE" dirty="0"/>
          </a:p>
          <a:p>
            <a:pPr marL="0" indent="0">
              <a:buNone/>
            </a:pPr>
            <a:endParaRPr lang="fr-BE" dirty="0"/>
          </a:p>
          <a:p>
            <a:pPr marL="0" indent="0">
              <a:buNone/>
            </a:pPr>
            <a:r>
              <a:rPr lang="fr-BE" dirty="0"/>
              <a:t>Je ne pleure pas sur ma vie de putain, non, mais sur le seul amour qu’il m’a été donné de vivre.</a:t>
            </a:r>
          </a:p>
          <a:p>
            <a:pPr marL="0" indent="0">
              <a:buNone/>
            </a:pPr>
            <a:endParaRPr lang="fr-BE" dirty="0"/>
          </a:p>
          <a:p>
            <a:pPr marL="0" indent="0" algn="r">
              <a:buNone/>
            </a:pPr>
            <a:r>
              <a:rPr lang="fr-BE" dirty="0"/>
              <a:t>Pierre-Marie BEAUDE, </a:t>
            </a:r>
            <a:r>
              <a:rPr lang="fr-BE" i="1" dirty="0"/>
              <a:t>Marie la Passante </a:t>
            </a:r>
            <a:r>
              <a:rPr lang="fr-BE" dirty="0"/>
              <a:t>(1999)</a:t>
            </a:r>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319035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pPr marL="0" indent="0">
              <a:buNone/>
            </a:pPr>
            <a:endParaRPr lang="fr-BE" dirty="0"/>
          </a:p>
          <a:p>
            <a:pPr marL="0" indent="0">
              <a:buNone/>
            </a:pPr>
            <a:endParaRPr lang="fr-BE" dirty="0"/>
          </a:p>
          <a:p>
            <a:pPr marL="0" indent="0">
              <a:buNone/>
            </a:pPr>
            <a:r>
              <a:rPr lang="fr-BE" dirty="0"/>
              <a:t>[Jean l’Evangéliste et Marie-Madeleine] sont à eux deux la tendresse : Marie-Madeleine à ses pieds lors d’un repas, et Jean qui repose sur sa poitrine au cours d’un autre repas. Tous deux sont réunis à la Croix et à la tombe. A eux deux, ils sont le disciple intégral.</a:t>
            </a:r>
          </a:p>
          <a:p>
            <a:pPr marL="0" indent="0">
              <a:buNone/>
            </a:pPr>
            <a:endParaRPr lang="fr-BE" dirty="0"/>
          </a:p>
          <a:p>
            <a:pPr marL="0" indent="0" algn="r">
              <a:buNone/>
            </a:pPr>
            <a:r>
              <a:rPr lang="fr-BE" dirty="0"/>
              <a:t>Thierry LEROY, </a:t>
            </a:r>
            <a:r>
              <a:rPr lang="fr-BE" i="1" dirty="0"/>
              <a:t>Elles, Jérusalem </a:t>
            </a:r>
            <a:r>
              <a:rPr lang="fr-BE" dirty="0"/>
              <a:t>(2007)</a:t>
            </a:r>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413458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pPr marL="0" indent="0">
              <a:buNone/>
            </a:pPr>
            <a:endParaRPr lang="fr-BE" dirty="0"/>
          </a:p>
          <a:p>
            <a:pPr marL="0" indent="0">
              <a:buNone/>
            </a:pPr>
            <a:r>
              <a:rPr lang="fr-BE" dirty="0"/>
              <a:t>Je l’ai tant aimé que j’ai cessé de le plaindre : mon amour prenait soin d’aggraver cette détresse qui, seule, le faisait Dieu.  Pour ne pas ruiner sa carrière de Sauveur, j’ai consenti à le voir mourir comme une maîtresse consent au beau mariage de l’homme qu’elle aime : dans la salle des Pas-Perdus, quand Pilate nous a donné le choix entre un cambrioleur et Dieu, j’ai crié comme les autres pour qu’on délivrât Barrabas.</a:t>
            </a:r>
          </a:p>
          <a:p>
            <a:pPr marL="0" indent="0" algn="r">
              <a:buNone/>
            </a:pPr>
            <a:r>
              <a:rPr lang="fr-BE" dirty="0"/>
              <a:t>Marguerite YOURCENAR, </a:t>
            </a:r>
            <a:r>
              <a:rPr lang="fr-BE" i="1" dirty="0"/>
              <a:t>Madeleine ou le salut</a:t>
            </a:r>
            <a:r>
              <a:rPr lang="fr-BE" dirty="0"/>
              <a:t> (1936)</a:t>
            </a:r>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3044690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lnSpcReduction="10000"/>
          </a:bodyPr>
          <a:lstStyle/>
          <a:p>
            <a:pPr marL="0" indent="0">
              <a:buNone/>
            </a:pPr>
            <a:endParaRPr lang="fr-BE" dirty="0"/>
          </a:p>
          <a:p>
            <a:pPr marL="0" indent="0">
              <a:buNone/>
            </a:pPr>
            <a:r>
              <a:rPr lang="fr-FR" dirty="0"/>
              <a:t>Elle aime Jésus en tant que femme, mais elle aimerait aussi l'aimer en tant que mère, peut-être parce que son âge n'est pas tellement éloigné de celui de sa vraie mère.  […].  Marie de Magdala se vit en Marie de Nazareth et se levant de là où elle était, elle descendit jusqu'au bord de la mer, entra dans l'eau pour être avec lui et dit, après l'avoir baisé à l'épaule, Mon fils.  Personne n'entendit Jésus dire, Ma mère, car on sait que les mots prononcés par le cœur ne sont pas articulés par la langue, un nœud les retient dans la gorge et on ne peut les lire que dans les yeux.</a:t>
            </a:r>
            <a:endParaRPr lang="fr-BE" dirty="0"/>
          </a:p>
          <a:p>
            <a:pPr marL="0" indent="0" algn="r">
              <a:buNone/>
            </a:pPr>
            <a:r>
              <a:rPr lang="fr-FR" dirty="0"/>
              <a:t>José SARAMAGO, </a:t>
            </a:r>
            <a:r>
              <a:rPr lang="fr-FR" i="1" dirty="0"/>
              <a:t>L'évangile selon Jésus-Christ</a:t>
            </a:r>
            <a:r>
              <a:rPr lang="fr-BE" dirty="0"/>
              <a:t> (1991)</a:t>
            </a:r>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4250887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pPr marL="0" indent="0">
              <a:buNone/>
            </a:pPr>
            <a:endParaRPr lang="fr-BE" dirty="0"/>
          </a:p>
          <a:p>
            <a:pPr marL="0" indent="0">
              <a:buNone/>
            </a:pPr>
            <a:r>
              <a:rPr lang="fr-BE" dirty="0"/>
              <a:t>Seule une femme s'est levée précipitamment; celle-là avait refusé la mort et dans son cœur le Christ était ressuscité.  Pieds nus, dépeignée, à moitié nue, elle a couru de bon matin vers le tombeau.  Elle était sûre qu'elle verrait le Christ et elle l'a vu, elle était sûre que le Christ était ressuscité et elle l'a ressuscité.  Rabbi! cria-t-elle, et le Rabbi a entendu sa voix dans son tombeau, a bondi, et est apparu dans la lumière matinale, marchant sur le gazon printanier.</a:t>
            </a:r>
          </a:p>
          <a:p>
            <a:pPr marL="0" indent="0" algn="r">
              <a:buNone/>
            </a:pPr>
            <a:r>
              <a:rPr lang="fr-FR" dirty="0"/>
              <a:t>Nikos KAZANTZAKI, </a:t>
            </a:r>
            <a:r>
              <a:rPr lang="fr-FR" i="1" dirty="0"/>
              <a:t>Lettre au Greco</a:t>
            </a:r>
            <a:r>
              <a:rPr lang="fr-BE" dirty="0"/>
              <a:t> (1956)</a:t>
            </a:r>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65933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852585-4821-410B-AF0C-FA3A71AF55EA}"/>
              </a:ext>
            </a:extLst>
          </p:cNvPr>
          <p:cNvSpPr>
            <a:spLocks noGrp="1"/>
          </p:cNvSpPr>
          <p:nvPr>
            <p:ph type="title"/>
          </p:nvPr>
        </p:nvSpPr>
        <p:spPr/>
        <p:txBody>
          <a:bodyPr/>
          <a:lstStyle/>
          <a:p>
            <a:pPr algn="ctr"/>
            <a:r>
              <a:rPr lang="fr-BE" dirty="0"/>
              <a:t>Madeleine contemporaine</a:t>
            </a:r>
          </a:p>
        </p:txBody>
      </p:sp>
      <p:sp>
        <p:nvSpPr>
          <p:cNvPr id="3" name="Espace réservé du contenu 2">
            <a:extLst>
              <a:ext uri="{FF2B5EF4-FFF2-40B4-BE49-F238E27FC236}">
                <a16:creationId xmlns:a16="http://schemas.microsoft.com/office/drawing/2014/main" id="{AFA305FD-388F-43CD-9442-6ED9AA8A67A2}"/>
              </a:ext>
            </a:extLst>
          </p:cNvPr>
          <p:cNvSpPr>
            <a:spLocks noGrp="1"/>
          </p:cNvSpPr>
          <p:nvPr>
            <p:ph idx="1"/>
          </p:nvPr>
        </p:nvSpPr>
        <p:spPr/>
        <p:txBody>
          <a:bodyPr/>
          <a:lstStyle/>
          <a:p>
            <a:endParaRPr lang="fr-BE" dirty="0"/>
          </a:p>
          <a:p>
            <a:endParaRPr lang="fr-BE" dirty="0"/>
          </a:p>
          <a:p>
            <a:endParaRPr lang="fr-BE" dirty="0"/>
          </a:p>
          <a:p>
            <a:endParaRPr lang="fr-BE" dirty="0"/>
          </a:p>
          <a:p>
            <a:endParaRPr lang="fr-BE" dirty="0"/>
          </a:p>
          <a:p>
            <a:endParaRPr lang="fr-BE" dirty="0"/>
          </a:p>
          <a:p>
            <a:pPr marL="0" indent="0">
              <a:buNone/>
            </a:pPr>
            <a:endParaRPr lang="fr-BE" sz="2400" dirty="0"/>
          </a:p>
          <a:p>
            <a:pPr marL="0" indent="0" algn="ctr">
              <a:buNone/>
            </a:pPr>
            <a:r>
              <a:rPr lang="fr-BE" sz="2400" dirty="0" err="1"/>
              <a:t>Eric</a:t>
            </a:r>
            <a:r>
              <a:rPr lang="fr-BE" sz="2400" dirty="0"/>
              <a:t> DALBIS, </a:t>
            </a:r>
            <a:r>
              <a:rPr lang="fr-BE" sz="2400" i="1" dirty="0"/>
              <a:t>Le jaune du manteau de Marie-Madeleine : non plus celui du péché, mais celui de l’illumination, des transports et des ravissements </a:t>
            </a:r>
            <a:r>
              <a:rPr lang="fr-BE" sz="2400" dirty="0"/>
              <a:t>(2000-2003)</a:t>
            </a:r>
          </a:p>
        </p:txBody>
      </p:sp>
      <p:pic>
        <p:nvPicPr>
          <p:cNvPr id="5" name="Image 4">
            <a:extLst>
              <a:ext uri="{FF2B5EF4-FFF2-40B4-BE49-F238E27FC236}">
                <a16:creationId xmlns:a16="http://schemas.microsoft.com/office/drawing/2014/main" id="{5BA0B423-208B-4A59-8BC1-3DD6A4C69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05" y="1600201"/>
            <a:ext cx="3324014" cy="3451860"/>
          </a:xfrm>
          <a:prstGeom prst="rect">
            <a:avLst/>
          </a:prstGeom>
        </p:spPr>
      </p:pic>
    </p:spTree>
    <p:extLst>
      <p:ext uri="{BB962C8B-B14F-4D97-AF65-F5344CB8AC3E}">
        <p14:creationId xmlns:p14="http://schemas.microsoft.com/office/powerpoint/2010/main" val="688131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endParaRPr lang="fr-BE" dirty="0"/>
          </a:p>
          <a:p>
            <a:r>
              <a:rPr lang="fr-BE" dirty="0"/>
              <a:t>L’intellectuelle (amoureuse)</a:t>
            </a:r>
          </a:p>
          <a:p>
            <a:pPr marL="0" indent="0">
              <a:buNone/>
            </a:pPr>
            <a:r>
              <a:rPr lang="fr-BE" dirty="0"/>
              <a:t>→ La disciple supérieure</a:t>
            </a:r>
          </a:p>
          <a:p>
            <a:pPr marL="0" indent="0">
              <a:buNone/>
            </a:pPr>
            <a:r>
              <a:rPr lang="fr-BE" dirty="0"/>
              <a:t>→ L’initiatrice</a:t>
            </a:r>
          </a:p>
          <a:p>
            <a:endParaRPr lang="fr-BE" dirty="0"/>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648087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endParaRPr lang="fr-BE" dirty="0"/>
          </a:p>
          <a:p>
            <a:r>
              <a:rPr lang="fr-BE" dirty="0"/>
              <a:t>Evolution de la morale sexuelle</a:t>
            </a:r>
          </a:p>
          <a:p>
            <a:r>
              <a:rPr lang="fr-BE" dirty="0"/>
              <a:t>Evolution de la condition des femmes</a:t>
            </a:r>
          </a:p>
          <a:p>
            <a:r>
              <a:rPr lang="fr-BE" dirty="0"/>
              <a:t>Emergence de la théologie féministe dans les années 1960</a:t>
            </a:r>
          </a:p>
          <a:p>
            <a:r>
              <a:rPr lang="fr-BE" dirty="0"/>
              <a:t>Découvertes archéologiques (manuscrits apocryphes)</a:t>
            </a:r>
          </a:p>
          <a:p>
            <a:r>
              <a:rPr lang="fr-BE" dirty="0"/>
              <a:t>Interprétation matriarcale du message christique</a:t>
            </a:r>
          </a:p>
          <a:p>
            <a:endParaRPr lang="fr-BE" dirty="0"/>
          </a:p>
          <a:p>
            <a:endParaRPr lang="fr-BE" dirty="0"/>
          </a:p>
          <a:p>
            <a:endParaRPr lang="fr-BE" dirty="0"/>
          </a:p>
          <a:p>
            <a:endParaRPr lang="fr-BE" dirty="0"/>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618333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endParaRPr lang="fr-BE" dirty="0"/>
          </a:p>
          <a:p>
            <a:r>
              <a:rPr lang="fr-BE" b="1" dirty="0"/>
              <a:t>Evolution de la morale sexuelle</a:t>
            </a:r>
          </a:p>
          <a:p>
            <a:r>
              <a:rPr lang="fr-BE" dirty="0"/>
              <a:t>Evolution de la condition des femmes</a:t>
            </a:r>
          </a:p>
          <a:p>
            <a:r>
              <a:rPr lang="fr-BE" dirty="0"/>
              <a:t>Emergence de la théologie féministe dans les années 1960</a:t>
            </a:r>
          </a:p>
          <a:p>
            <a:r>
              <a:rPr lang="fr-BE" dirty="0"/>
              <a:t>Découvertes archéologiques (manuscrits apocryphes)</a:t>
            </a:r>
          </a:p>
          <a:p>
            <a:r>
              <a:rPr lang="fr-BE" dirty="0"/>
              <a:t>Interprétation matriarcale du message christique</a:t>
            </a:r>
          </a:p>
          <a:p>
            <a:endParaRPr lang="fr-BE" dirty="0"/>
          </a:p>
          <a:p>
            <a:endParaRPr lang="fr-BE" dirty="0"/>
          </a:p>
          <a:p>
            <a:endParaRPr lang="fr-BE" dirty="0"/>
          </a:p>
          <a:p>
            <a:endParaRPr lang="fr-BE" dirty="0"/>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107642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dirty="0"/>
              <a:t>Pécheresse riche et oisive</a:t>
            </a:r>
          </a:p>
          <a:p>
            <a:r>
              <a:rPr lang="fr-BE" dirty="0"/>
              <a:t>Conversion</a:t>
            </a:r>
          </a:p>
          <a:p>
            <a:r>
              <a:rPr lang="fr-BE" dirty="0"/>
              <a:t>Disciple de Jésus</a:t>
            </a:r>
          </a:p>
          <a:p>
            <a:r>
              <a:rPr lang="fr-BE" dirty="0"/>
              <a:t>Passion</a:t>
            </a:r>
          </a:p>
          <a:p>
            <a:r>
              <a:rPr lang="fr-BE" dirty="0"/>
              <a:t>Descente de Croix</a:t>
            </a:r>
          </a:p>
          <a:p>
            <a:r>
              <a:rPr lang="fr-BE" dirty="0"/>
              <a:t>Témoin de la Résurrection</a:t>
            </a:r>
          </a:p>
          <a:p>
            <a:r>
              <a:rPr lang="fr-BE" dirty="0"/>
              <a:t>Prédicatrice</a:t>
            </a:r>
          </a:p>
          <a:p>
            <a:r>
              <a:rPr lang="fr-BE" dirty="0"/>
              <a:t>Ermite</a:t>
            </a:r>
          </a:p>
          <a:p>
            <a:endParaRPr lang="fr-BE" dirty="0"/>
          </a:p>
        </p:txBody>
      </p:sp>
      <p:sp>
        <p:nvSpPr>
          <p:cNvPr id="4" name="Espace réservé du contenu 3">
            <a:extLst>
              <a:ext uri="{FF2B5EF4-FFF2-40B4-BE49-F238E27FC236}">
                <a16:creationId xmlns:a16="http://schemas.microsoft.com/office/drawing/2014/main" id="{2911A2C4-0F97-4E55-9B9D-365C8068062C}"/>
              </a:ext>
            </a:extLst>
          </p:cNvPr>
          <p:cNvSpPr>
            <a:spLocks noGrp="1"/>
          </p:cNvSpPr>
          <p:nvPr>
            <p:ph sz="half" idx="2"/>
          </p:nvPr>
        </p:nvSpPr>
        <p:spPr/>
        <p:txBody>
          <a:bodyPr/>
          <a:lstStyle/>
          <a:p>
            <a:endParaRPr lang="fr-BE"/>
          </a:p>
        </p:txBody>
      </p:sp>
    </p:spTree>
    <p:extLst>
      <p:ext uri="{BB962C8B-B14F-4D97-AF65-F5344CB8AC3E}">
        <p14:creationId xmlns:p14="http://schemas.microsoft.com/office/powerpoint/2010/main" val="265667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endParaRPr lang="fr-BE" dirty="0"/>
          </a:p>
          <a:p>
            <a:r>
              <a:rPr lang="fr-BE" dirty="0"/>
              <a:t>Evolution de la morale sexuelle</a:t>
            </a:r>
          </a:p>
          <a:p>
            <a:r>
              <a:rPr lang="fr-BE" b="1" dirty="0"/>
              <a:t>Evolution de la condition des femmes</a:t>
            </a:r>
          </a:p>
          <a:p>
            <a:r>
              <a:rPr lang="fr-BE" dirty="0"/>
              <a:t>Emergence de la théologie féministe dans les années 1960</a:t>
            </a:r>
          </a:p>
          <a:p>
            <a:r>
              <a:rPr lang="fr-BE" dirty="0"/>
              <a:t>Découvertes archéologiques (manuscrits apocryphes)</a:t>
            </a:r>
          </a:p>
          <a:p>
            <a:r>
              <a:rPr lang="fr-BE" dirty="0"/>
              <a:t>Interprétation matriarcale du message christique</a:t>
            </a:r>
          </a:p>
          <a:p>
            <a:endParaRPr lang="fr-BE" dirty="0"/>
          </a:p>
          <a:p>
            <a:endParaRPr lang="fr-BE" dirty="0"/>
          </a:p>
          <a:p>
            <a:endParaRPr lang="fr-BE" dirty="0"/>
          </a:p>
          <a:p>
            <a:endParaRPr lang="fr-BE" dirty="0"/>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3481265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endParaRPr lang="fr-BE" dirty="0"/>
          </a:p>
          <a:p>
            <a:r>
              <a:rPr lang="fr-BE" dirty="0"/>
              <a:t>Evolution de la morale sexuelle</a:t>
            </a:r>
          </a:p>
          <a:p>
            <a:r>
              <a:rPr lang="fr-BE" dirty="0"/>
              <a:t>Evolution de la condition des femmes</a:t>
            </a:r>
          </a:p>
          <a:p>
            <a:r>
              <a:rPr lang="fr-BE" b="1" dirty="0"/>
              <a:t>Emergence de la théologie féministe dans les années 1960</a:t>
            </a:r>
          </a:p>
          <a:p>
            <a:r>
              <a:rPr lang="fr-BE" dirty="0"/>
              <a:t>Découvertes archéologiques (manuscrits apocryphes)</a:t>
            </a:r>
          </a:p>
          <a:p>
            <a:r>
              <a:rPr lang="fr-BE" dirty="0"/>
              <a:t>Interprétation matriarcale du message christique</a:t>
            </a:r>
          </a:p>
          <a:p>
            <a:endParaRPr lang="fr-BE" dirty="0"/>
          </a:p>
          <a:p>
            <a:endParaRPr lang="fr-BE" dirty="0"/>
          </a:p>
          <a:p>
            <a:endParaRPr lang="fr-BE" dirty="0"/>
          </a:p>
          <a:p>
            <a:endParaRPr lang="fr-BE" dirty="0"/>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3255872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endParaRPr lang="fr-BE" dirty="0"/>
          </a:p>
          <a:p>
            <a:r>
              <a:rPr lang="fr-BE" dirty="0"/>
              <a:t>Evolution de la morale sexuelle</a:t>
            </a:r>
          </a:p>
          <a:p>
            <a:r>
              <a:rPr lang="fr-BE" dirty="0"/>
              <a:t>Evolution de la condition des femmes</a:t>
            </a:r>
          </a:p>
          <a:p>
            <a:r>
              <a:rPr lang="fr-BE" dirty="0"/>
              <a:t>Emergence de la théologie féministe dans les années 1960</a:t>
            </a:r>
          </a:p>
          <a:p>
            <a:r>
              <a:rPr lang="fr-BE" b="1" dirty="0"/>
              <a:t>Découvertes archéologiques (manuscrits apocryphes)</a:t>
            </a:r>
          </a:p>
          <a:p>
            <a:r>
              <a:rPr lang="fr-BE" dirty="0"/>
              <a:t>Interprétation matriarcale du message christique</a:t>
            </a:r>
          </a:p>
          <a:p>
            <a:endParaRPr lang="fr-BE" dirty="0"/>
          </a:p>
          <a:p>
            <a:endParaRPr lang="fr-BE" dirty="0"/>
          </a:p>
          <a:p>
            <a:endParaRPr lang="fr-BE" dirty="0"/>
          </a:p>
          <a:p>
            <a:endParaRPr lang="fr-BE" dirty="0"/>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1884560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2EC44-6E51-476C-9A56-8BFBB05B33B9}"/>
              </a:ext>
            </a:extLst>
          </p:cNvPr>
          <p:cNvSpPr>
            <a:spLocks noGrp="1"/>
          </p:cNvSpPr>
          <p:nvPr>
            <p:ph type="title"/>
          </p:nvPr>
        </p:nvSpPr>
        <p:spPr/>
        <p:txBody>
          <a:bodyPr/>
          <a:lstStyle/>
          <a:p>
            <a:pPr algn="ctr"/>
            <a:r>
              <a:rPr lang="fr-BE" dirty="0"/>
              <a:t>La Madeleine contemporaine</a:t>
            </a:r>
          </a:p>
        </p:txBody>
      </p:sp>
      <p:sp>
        <p:nvSpPr>
          <p:cNvPr id="3" name="Espace réservé du contenu 2">
            <a:extLst>
              <a:ext uri="{FF2B5EF4-FFF2-40B4-BE49-F238E27FC236}">
                <a16:creationId xmlns:a16="http://schemas.microsoft.com/office/drawing/2014/main" id="{E2AA588C-5D95-4EBF-83F2-7844A6BCD556}"/>
              </a:ext>
            </a:extLst>
          </p:cNvPr>
          <p:cNvSpPr>
            <a:spLocks noGrp="1"/>
          </p:cNvSpPr>
          <p:nvPr>
            <p:ph idx="1"/>
          </p:nvPr>
        </p:nvSpPr>
        <p:spPr/>
        <p:txBody>
          <a:bodyPr>
            <a:normAutofit/>
          </a:bodyPr>
          <a:lstStyle/>
          <a:p>
            <a:endParaRPr lang="fr-BE" dirty="0"/>
          </a:p>
          <a:p>
            <a:r>
              <a:rPr lang="fr-BE" dirty="0"/>
              <a:t>Evolution de la morale sexuelle</a:t>
            </a:r>
          </a:p>
          <a:p>
            <a:r>
              <a:rPr lang="fr-BE" dirty="0"/>
              <a:t>Evolution de la condition des femmes</a:t>
            </a:r>
          </a:p>
          <a:p>
            <a:r>
              <a:rPr lang="fr-BE" dirty="0"/>
              <a:t>Emergence de la théologie féministe dans les années 1960</a:t>
            </a:r>
          </a:p>
          <a:p>
            <a:r>
              <a:rPr lang="fr-BE" dirty="0"/>
              <a:t>Découvertes archéologiques (manuscrits apocryphes)</a:t>
            </a:r>
          </a:p>
          <a:p>
            <a:r>
              <a:rPr lang="fr-BE" b="1" dirty="0"/>
              <a:t>Interprétation matriarcale du message christique</a:t>
            </a:r>
          </a:p>
          <a:p>
            <a:endParaRPr lang="fr-BE" dirty="0"/>
          </a:p>
          <a:p>
            <a:endParaRPr lang="fr-BE" dirty="0"/>
          </a:p>
          <a:p>
            <a:endParaRPr lang="fr-BE" dirty="0"/>
          </a:p>
          <a:p>
            <a:endParaRPr lang="fr-BE" dirty="0"/>
          </a:p>
          <a:p>
            <a:pPr marL="0" indent="0">
              <a:buNone/>
            </a:pPr>
            <a:endParaRPr lang="fr-BE" dirty="0"/>
          </a:p>
          <a:p>
            <a:pPr marL="0" indent="0">
              <a:buNone/>
            </a:pPr>
            <a:endParaRPr lang="fr-BE" dirty="0"/>
          </a:p>
          <a:p>
            <a:endParaRPr lang="fr-BE" dirty="0"/>
          </a:p>
        </p:txBody>
      </p:sp>
    </p:spTree>
    <p:extLst>
      <p:ext uri="{BB962C8B-B14F-4D97-AF65-F5344CB8AC3E}">
        <p14:creationId xmlns:p14="http://schemas.microsoft.com/office/powerpoint/2010/main" val="2278249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651E2-BBEE-4343-B191-9C84D5D944C0}"/>
              </a:ext>
            </a:extLst>
          </p:cNvPr>
          <p:cNvSpPr>
            <a:spLocks noGrp="1"/>
          </p:cNvSpPr>
          <p:nvPr>
            <p:ph type="title"/>
          </p:nvPr>
        </p:nvSpPr>
        <p:spPr>
          <a:solidFill>
            <a:schemeClr val="bg1">
              <a:lumMod val="85000"/>
            </a:schemeClr>
          </a:solidFill>
        </p:spPr>
        <p:txBody>
          <a:bodyPr/>
          <a:lstStyle/>
          <a:p>
            <a:pPr algn="ctr"/>
            <a:r>
              <a:rPr lang="fr-BE" dirty="0"/>
              <a:t>Sainte Madeleine dans les arts et les lettres</a:t>
            </a:r>
          </a:p>
        </p:txBody>
      </p:sp>
      <p:sp>
        <p:nvSpPr>
          <p:cNvPr id="3" name="Espace réservé du contenu 2">
            <a:extLst>
              <a:ext uri="{FF2B5EF4-FFF2-40B4-BE49-F238E27FC236}">
                <a16:creationId xmlns:a16="http://schemas.microsoft.com/office/drawing/2014/main" id="{7E36F4F7-3722-4AE6-8B35-30C782A84C43}"/>
              </a:ext>
            </a:extLst>
          </p:cNvPr>
          <p:cNvSpPr>
            <a:spLocks noGrp="1"/>
          </p:cNvSpPr>
          <p:nvPr>
            <p:ph sz="half" idx="1"/>
          </p:nvPr>
        </p:nvSpPr>
        <p:spPr>
          <a:xfrm>
            <a:off x="838200" y="1825624"/>
            <a:ext cx="5181600" cy="4952365"/>
          </a:xfrm>
        </p:spPr>
        <p:txBody>
          <a:bodyPr>
            <a:normAutofit/>
          </a:bodyPr>
          <a:lstStyle/>
          <a:p>
            <a:endParaRPr lang="fr-BE" dirty="0"/>
          </a:p>
          <a:p>
            <a:endParaRPr lang="fr-BE" dirty="0"/>
          </a:p>
          <a:p>
            <a:endParaRPr lang="fr-BE" dirty="0"/>
          </a:p>
          <a:p>
            <a:endParaRPr lang="fr-BE" dirty="0"/>
          </a:p>
          <a:p>
            <a:endParaRPr lang="fr-BE" dirty="0"/>
          </a:p>
          <a:p>
            <a:endParaRPr lang="fr-BE" dirty="0"/>
          </a:p>
          <a:p>
            <a:endParaRPr lang="fr-BE" dirty="0"/>
          </a:p>
          <a:p>
            <a:endParaRPr lang="fr-BE" dirty="0"/>
          </a:p>
          <a:p>
            <a:r>
              <a:rPr lang="fr-BE" sz="2000" dirty="0"/>
              <a:t>Caravage, </a:t>
            </a:r>
            <a:r>
              <a:rPr lang="fr-BE" sz="2000" i="1" dirty="0"/>
              <a:t>Madeleine pénitente </a:t>
            </a:r>
            <a:r>
              <a:rPr lang="fr-BE" sz="2000" dirty="0"/>
              <a:t>(1595)</a:t>
            </a:r>
          </a:p>
        </p:txBody>
      </p:sp>
      <p:sp>
        <p:nvSpPr>
          <p:cNvPr id="4" name="Espace réservé du contenu 3">
            <a:extLst>
              <a:ext uri="{FF2B5EF4-FFF2-40B4-BE49-F238E27FC236}">
                <a16:creationId xmlns:a16="http://schemas.microsoft.com/office/drawing/2014/main" id="{12A902E1-B9E6-4840-9C6F-C84780420E2D}"/>
              </a:ext>
            </a:extLst>
          </p:cNvPr>
          <p:cNvSpPr>
            <a:spLocks noGrp="1"/>
          </p:cNvSpPr>
          <p:nvPr>
            <p:ph sz="half" idx="2"/>
          </p:nvPr>
        </p:nvSpPr>
        <p:spPr>
          <a:xfrm>
            <a:off x="6229350" y="1825625"/>
            <a:ext cx="5124450" cy="4952364"/>
          </a:xfrm>
        </p:spPr>
        <p:txBody>
          <a:bodyPr>
            <a:normAutofit lnSpcReduction="10000"/>
          </a:bodyPr>
          <a:lstStyle/>
          <a:p>
            <a:endParaRPr lang="fr-BE" dirty="0"/>
          </a:p>
          <a:p>
            <a:pPr marL="0" indent="0">
              <a:buNone/>
            </a:pPr>
            <a:endParaRPr lang="fr-BE" dirty="0"/>
          </a:p>
          <a:p>
            <a:endParaRPr lang="fr-BE" dirty="0"/>
          </a:p>
          <a:p>
            <a:endParaRPr lang="fr-BE" dirty="0"/>
          </a:p>
          <a:p>
            <a:endParaRPr lang="fr-BE" dirty="0"/>
          </a:p>
          <a:p>
            <a:endParaRPr lang="fr-BE" dirty="0"/>
          </a:p>
          <a:p>
            <a:endParaRPr lang="fr-BE" dirty="0"/>
          </a:p>
          <a:p>
            <a:endParaRPr lang="fr-BE" sz="2000" dirty="0"/>
          </a:p>
          <a:p>
            <a:endParaRPr lang="fr-BE" sz="2000" dirty="0"/>
          </a:p>
          <a:p>
            <a:r>
              <a:rPr lang="fr-BE" sz="2000"/>
              <a:t>Marc Chagall, </a:t>
            </a:r>
            <a:r>
              <a:rPr lang="fr-BE" sz="2000" i="1" dirty="0"/>
              <a:t>Christ au ciel bleu et à la chèvre rouge </a:t>
            </a:r>
            <a:r>
              <a:rPr lang="fr-BE" sz="2000" dirty="0"/>
              <a:t>(1950)</a:t>
            </a:r>
          </a:p>
        </p:txBody>
      </p:sp>
      <p:pic>
        <p:nvPicPr>
          <p:cNvPr id="10" name="Image 9">
            <a:extLst>
              <a:ext uri="{FF2B5EF4-FFF2-40B4-BE49-F238E27FC236}">
                <a16:creationId xmlns:a16="http://schemas.microsoft.com/office/drawing/2014/main" id="{AA76B5CB-FD0A-40FF-8C21-FEBED0AAC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158" y="1825624"/>
            <a:ext cx="3066012" cy="3739039"/>
          </a:xfrm>
          <a:prstGeom prst="rect">
            <a:avLst/>
          </a:prstGeom>
        </p:spPr>
      </p:pic>
      <p:pic>
        <p:nvPicPr>
          <p:cNvPr id="12" name="Image 11">
            <a:extLst>
              <a:ext uri="{FF2B5EF4-FFF2-40B4-BE49-F238E27FC236}">
                <a16:creationId xmlns:a16="http://schemas.microsoft.com/office/drawing/2014/main" id="{B32F63B1-AFB9-499D-AAE7-3D7715F26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7007" y="1825624"/>
            <a:ext cx="2615282" cy="3771900"/>
          </a:xfrm>
          <a:prstGeom prst="rect">
            <a:avLst/>
          </a:prstGeom>
        </p:spPr>
      </p:pic>
    </p:spTree>
    <p:extLst>
      <p:ext uri="{BB962C8B-B14F-4D97-AF65-F5344CB8AC3E}">
        <p14:creationId xmlns:p14="http://schemas.microsoft.com/office/powerpoint/2010/main" val="1745283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CB2A01-1D2E-455E-8F86-71D370C9CA44}"/>
              </a:ext>
            </a:extLst>
          </p:cNvPr>
          <p:cNvSpPr>
            <a:spLocks noGrp="1"/>
          </p:cNvSpPr>
          <p:nvPr>
            <p:ph type="ctrTitle"/>
          </p:nvPr>
        </p:nvSpPr>
        <p:spPr/>
        <p:txBody>
          <a:bodyPr>
            <a:normAutofit/>
          </a:bodyPr>
          <a:lstStyle/>
          <a:p>
            <a:r>
              <a:rPr lang="fr-BE" sz="4000" b="1" dirty="0"/>
              <a:t>Echos artistiques de figures évangéliques</a:t>
            </a:r>
            <a:br>
              <a:rPr lang="fr-BE" sz="4000" b="1" dirty="0"/>
            </a:br>
            <a:r>
              <a:rPr lang="fr-BE" sz="4000" b="1" dirty="0"/>
              <a:t>Le cas Marie de Magdala </a:t>
            </a:r>
          </a:p>
        </p:txBody>
      </p:sp>
      <p:sp>
        <p:nvSpPr>
          <p:cNvPr id="3" name="Sous-titre 2">
            <a:extLst>
              <a:ext uri="{FF2B5EF4-FFF2-40B4-BE49-F238E27FC236}">
                <a16:creationId xmlns:a16="http://schemas.microsoft.com/office/drawing/2014/main" id="{55F47BD7-05DA-42F9-B1D7-B6D5E44630A0}"/>
              </a:ext>
            </a:extLst>
          </p:cNvPr>
          <p:cNvSpPr>
            <a:spLocks noGrp="1"/>
          </p:cNvSpPr>
          <p:nvPr>
            <p:ph type="subTitle" idx="1"/>
          </p:nvPr>
        </p:nvSpPr>
        <p:spPr>
          <a:xfrm>
            <a:off x="1598428" y="4495173"/>
            <a:ext cx="9144000" cy="1655762"/>
          </a:xfrm>
        </p:spPr>
        <p:txBody>
          <a:bodyPr>
            <a:normAutofit lnSpcReduction="10000"/>
          </a:bodyPr>
          <a:lstStyle/>
          <a:p>
            <a:endParaRPr lang="fr-BE" dirty="0"/>
          </a:p>
          <a:p>
            <a:pPr algn="r"/>
            <a:r>
              <a:rPr lang="fr-BE" dirty="0"/>
              <a:t>Katherine Rondou</a:t>
            </a:r>
          </a:p>
          <a:p>
            <a:pPr algn="r"/>
            <a:r>
              <a:rPr lang="fr-BE" dirty="0"/>
              <a:t>Université de Mons</a:t>
            </a:r>
          </a:p>
          <a:p>
            <a:pPr algn="r"/>
            <a:r>
              <a:rPr lang="fr-BE" dirty="0"/>
              <a:t>Université de Malaga</a:t>
            </a:r>
          </a:p>
        </p:txBody>
      </p:sp>
    </p:spTree>
    <p:extLst>
      <p:ext uri="{BB962C8B-B14F-4D97-AF65-F5344CB8AC3E}">
        <p14:creationId xmlns:p14="http://schemas.microsoft.com/office/powerpoint/2010/main" val="74077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b="1" dirty="0"/>
              <a:t>Pécheresse riche et oisive</a:t>
            </a:r>
          </a:p>
          <a:p>
            <a:r>
              <a:rPr lang="fr-BE" dirty="0"/>
              <a:t>Conversion</a:t>
            </a:r>
          </a:p>
          <a:p>
            <a:r>
              <a:rPr lang="fr-BE" dirty="0"/>
              <a:t>Disciple de Jésus</a:t>
            </a:r>
          </a:p>
          <a:p>
            <a:r>
              <a:rPr lang="fr-BE" dirty="0"/>
              <a:t>Passion</a:t>
            </a:r>
          </a:p>
          <a:p>
            <a:r>
              <a:rPr lang="fr-BE" dirty="0"/>
              <a:t>Descente de Croix</a:t>
            </a:r>
          </a:p>
          <a:p>
            <a:r>
              <a:rPr lang="fr-BE" dirty="0"/>
              <a:t>Témoin de la Résurrection</a:t>
            </a:r>
          </a:p>
          <a:p>
            <a:r>
              <a:rPr lang="fr-BE" dirty="0"/>
              <a:t>Prédicatrice</a:t>
            </a:r>
          </a:p>
          <a:p>
            <a:r>
              <a:rPr lang="fr-BE" dirty="0"/>
              <a:t>Ermite</a:t>
            </a:r>
          </a:p>
          <a:p>
            <a:endParaRPr lang="fr-BE" dirty="0"/>
          </a:p>
        </p:txBody>
      </p:sp>
      <p:pic>
        <p:nvPicPr>
          <p:cNvPr id="6" name="Espace réservé du contenu 5">
            <a:extLst>
              <a:ext uri="{FF2B5EF4-FFF2-40B4-BE49-F238E27FC236}">
                <a16:creationId xmlns:a16="http://schemas.microsoft.com/office/drawing/2014/main" id="{E8635E21-A5B8-46B7-B9ED-DCF1CC76A13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68881" y="1825625"/>
            <a:ext cx="1588238" cy="4351338"/>
          </a:xfrm>
        </p:spPr>
      </p:pic>
    </p:spTree>
    <p:extLst>
      <p:ext uri="{BB962C8B-B14F-4D97-AF65-F5344CB8AC3E}">
        <p14:creationId xmlns:p14="http://schemas.microsoft.com/office/powerpoint/2010/main" val="781462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dirty="0"/>
              <a:t>Pécheresse riche et oisive</a:t>
            </a:r>
          </a:p>
          <a:p>
            <a:r>
              <a:rPr lang="fr-BE" b="1" dirty="0"/>
              <a:t>Conversion</a:t>
            </a:r>
          </a:p>
          <a:p>
            <a:r>
              <a:rPr lang="fr-BE" dirty="0"/>
              <a:t>Disciple de Jésus</a:t>
            </a:r>
          </a:p>
          <a:p>
            <a:r>
              <a:rPr lang="fr-BE" dirty="0"/>
              <a:t>Passion</a:t>
            </a:r>
          </a:p>
          <a:p>
            <a:r>
              <a:rPr lang="fr-BE" dirty="0"/>
              <a:t>Descente de Croix</a:t>
            </a:r>
          </a:p>
          <a:p>
            <a:r>
              <a:rPr lang="fr-BE" dirty="0"/>
              <a:t>Témoin de la Résurrection</a:t>
            </a:r>
          </a:p>
          <a:p>
            <a:r>
              <a:rPr lang="fr-BE" dirty="0"/>
              <a:t>Prédicatrice</a:t>
            </a:r>
          </a:p>
          <a:p>
            <a:r>
              <a:rPr lang="fr-BE" dirty="0"/>
              <a:t>Ermite</a:t>
            </a:r>
          </a:p>
          <a:p>
            <a:endParaRPr lang="fr-BE" dirty="0"/>
          </a:p>
        </p:txBody>
      </p:sp>
      <p:pic>
        <p:nvPicPr>
          <p:cNvPr id="12" name="Espace réservé du contenu 11">
            <a:extLst>
              <a:ext uri="{FF2B5EF4-FFF2-40B4-BE49-F238E27FC236}">
                <a16:creationId xmlns:a16="http://schemas.microsoft.com/office/drawing/2014/main" id="{588AA708-CC46-48B9-B621-EADFF42A78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28449" y="1690688"/>
            <a:ext cx="3036909" cy="4408889"/>
          </a:xfrm>
        </p:spPr>
      </p:pic>
    </p:spTree>
    <p:extLst>
      <p:ext uri="{BB962C8B-B14F-4D97-AF65-F5344CB8AC3E}">
        <p14:creationId xmlns:p14="http://schemas.microsoft.com/office/powerpoint/2010/main" val="193546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dirty="0"/>
              <a:t>Pécheresse riche et oisive</a:t>
            </a:r>
          </a:p>
          <a:p>
            <a:r>
              <a:rPr lang="fr-BE" dirty="0"/>
              <a:t>Conversion</a:t>
            </a:r>
          </a:p>
          <a:p>
            <a:r>
              <a:rPr lang="fr-BE" b="1" dirty="0"/>
              <a:t>Disciple de Jésus</a:t>
            </a:r>
          </a:p>
          <a:p>
            <a:r>
              <a:rPr lang="fr-BE" dirty="0"/>
              <a:t>Passion</a:t>
            </a:r>
          </a:p>
          <a:p>
            <a:r>
              <a:rPr lang="fr-BE" dirty="0"/>
              <a:t>Descente de Croix</a:t>
            </a:r>
          </a:p>
          <a:p>
            <a:r>
              <a:rPr lang="fr-BE" dirty="0"/>
              <a:t>Témoin de la Résurrection</a:t>
            </a:r>
          </a:p>
          <a:p>
            <a:r>
              <a:rPr lang="fr-BE" dirty="0"/>
              <a:t>Prédicatrice</a:t>
            </a:r>
          </a:p>
          <a:p>
            <a:r>
              <a:rPr lang="fr-BE" dirty="0"/>
              <a:t>Ermite</a:t>
            </a:r>
          </a:p>
          <a:p>
            <a:endParaRPr lang="fr-BE" dirty="0"/>
          </a:p>
        </p:txBody>
      </p:sp>
      <p:pic>
        <p:nvPicPr>
          <p:cNvPr id="7" name="Espace réservé du contenu 6">
            <a:extLst>
              <a:ext uri="{FF2B5EF4-FFF2-40B4-BE49-F238E27FC236}">
                <a16:creationId xmlns:a16="http://schemas.microsoft.com/office/drawing/2014/main" id="{D1360F5E-700E-4086-B902-087BE746014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9480" y="1952124"/>
            <a:ext cx="3356610" cy="3826535"/>
          </a:xfrm>
        </p:spPr>
      </p:pic>
    </p:spTree>
    <p:extLst>
      <p:ext uri="{BB962C8B-B14F-4D97-AF65-F5344CB8AC3E}">
        <p14:creationId xmlns:p14="http://schemas.microsoft.com/office/powerpoint/2010/main" val="365696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dirty="0"/>
              <a:t>Pécheresse riche et oisive</a:t>
            </a:r>
          </a:p>
          <a:p>
            <a:r>
              <a:rPr lang="fr-BE" dirty="0"/>
              <a:t>Conversion</a:t>
            </a:r>
          </a:p>
          <a:p>
            <a:r>
              <a:rPr lang="fr-BE" dirty="0"/>
              <a:t>Disciple de Jésus</a:t>
            </a:r>
          </a:p>
          <a:p>
            <a:r>
              <a:rPr lang="fr-BE" b="1" dirty="0"/>
              <a:t>Passion</a:t>
            </a:r>
          </a:p>
          <a:p>
            <a:r>
              <a:rPr lang="fr-BE" dirty="0"/>
              <a:t>Descente de Croix</a:t>
            </a:r>
          </a:p>
          <a:p>
            <a:r>
              <a:rPr lang="fr-BE" dirty="0"/>
              <a:t>Témoin de la Résurrection</a:t>
            </a:r>
          </a:p>
          <a:p>
            <a:r>
              <a:rPr lang="fr-BE" dirty="0"/>
              <a:t>Prédicatrice</a:t>
            </a:r>
          </a:p>
          <a:p>
            <a:r>
              <a:rPr lang="fr-BE" dirty="0"/>
              <a:t>Ermite</a:t>
            </a:r>
          </a:p>
          <a:p>
            <a:endParaRPr lang="fr-BE" dirty="0"/>
          </a:p>
        </p:txBody>
      </p:sp>
      <p:pic>
        <p:nvPicPr>
          <p:cNvPr id="8" name="Espace réservé du contenu 7">
            <a:extLst>
              <a:ext uri="{FF2B5EF4-FFF2-40B4-BE49-F238E27FC236}">
                <a16:creationId xmlns:a16="http://schemas.microsoft.com/office/drawing/2014/main" id="{DFA39F92-31CD-4C8F-8104-1A11D15D2E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5230" y="2105622"/>
            <a:ext cx="2828925" cy="3791343"/>
          </a:xfrm>
        </p:spPr>
      </p:pic>
    </p:spTree>
    <p:extLst>
      <p:ext uri="{BB962C8B-B14F-4D97-AF65-F5344CB8AC3E}">
        <p14:creationId xmlns:p14="http://schemas.microsoft.com/office/powerpoint/2010/main" val="90064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FA9F7-A845-4500-8849-A501CDF90434}"/>
              </a:ext>
            </a:extLst>
          </p:cNvPr>
          <p:cNvSpPr>
            <a:spLocks noGrp="1"/>
          </p:cNvSpPr>
          <p:nvPr>
            <p:ph type="title"/>
          </p:nvPr>
        </p:nvSpPr>
        <p:spPr/>
        <p:txBody>
          <a:bodyPr/>
          <a:lstStyle/>
          <a:p>
            <a:pPr algn="ctr"/>
            <a:r>
              <a:rPr lang="fr-BE" dirty="0"/>
              <a:t>Un exemple concret : Marie-Madeleine</a:t>
            </a:r>
          </a:p>
        </p:txBody>
      </p:sp>
      <p:sp>
        <p:nvSpPr>
          <p:cNvPr id="3" name="Espace réservé du contenu 2">
            <a:extLst>
              <a:ext uri="{FF2B5EF4-FFF2-40B4-BE49-F238E27FC236}">
                <a16:creationId xmlns:a16="http://schemas.microsoft.com/office/drawing/2014/main" id="{8037BE11-DF26-4E68-9B18-8F6B007CB18A}"/>
              </a:ext>
            </a:extLst>
          </p:cNvPr>
          <p:cNvSpPr>
            <a:spLocks noGrp="1"/>
          </p:cNvSpPr>
          <p:nvPr>
            <p:ph sz="half" idx="1"/>
          </p:nvPr>
        </p:nvSpPr>
        <p:spPr/>
        <p:txBody>
          <a:bodyPr/>
          <a:lstStyle/>
          <a:p>
            <a:r>
              <a:rPr lang="fr-BE" dirty="0"/>
              <a:t>Pécheresse riche et oisive</a:t>
            </a:r>
          </a:p>
          <a:p>
            <a:r>
              <a:rPr lang="fr-BE" dirty="0"/>
              <a:t>Conversion</a:t>
            </a:r>
          </a:p>
          <a:p>
            <a:r>
              <a:rPr lang="fr-BE" dirty="0"/>
              <a:t>Disciple de Jésus</a:t>
            </a:r>
          </a:p>
          <a:p>
            <a:r>
              <a:rPr lang="fr-BE" dirty="0"/>
              <a:t>Passion</a:t>
            </a:r>
          </a:p>
          <a:p>
            <a:r>
              <a:rPr lang="fr-BE" b="1" dirty="0"/>
              <a:t>Descente de Croix</a:t>
            </a:r>
          </a:p>
          <a:p>
            <a:r>
              <a:rPr lang="fr-BE" dirty="0"/>
              <a:t>Témoin de la Résurrection</a:t>
            </a:r>
          </a:p>
          <a:p>
            <a:r>
              <a:rPr lang="fr-BE" dirty="0"/>
              <a:t>Prédicatrice</a:t>
            </a:r>
          </a:p>
          <a:p>
            <a:r>
              <a:rPr lang="fr-BE" dirty="0"/>
              <a:t>Ermite</a:t>
            </a:r>
          </a:p>
          <a:p>
            <a:endParaRPr lang="fr-BE" dirty="0"/>
          </a:p>
        </p:txBody>
      </p:sp>
      <p:pic>
        <p:nvPicPr>
          <p:cNvPr id="12" name="Espace réservé du contenu 11">
            <a:extLst>
              <a:ext uri="{FF2B5EF4-FFF2-40B4-BE49-F238E27FC236}">
                <a16:creationId xmlns:a16="http://schemas.microsoft.com/office/drawing/2014/main" id="{6352EDD7-945C-443C-B266-67CCCD2B5A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01070" y="2004355"/>
            <a:ext cx="5909930" cy="3801798"/>
          </a:xfrm>
        </p:spPr>
      </p:pic>
    </p:spTree>
    <p:extLst>
      <p:ext uri="{BB962C8B-B14F-4D97-AF65-F5344CB8AC3E}">
        <p14:creationId xmlns:p14="http://schemas.microsoft.com/office/powerpoint/2010/main" val="3547094743"/>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TotalTime>
  <Words>1933</Words>
  <Application>Microsoft Office PowerPoint</Application>
  <PresentationFormat>Grand écran</PresentationFormat>
  <Paragraphs>410</Paragraphs>
  <Slides>45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45</vt:i4>
      </vt:variant>
    </vt:vector>
  </HeadingPairs>
  <TitlesOfParts>
    <vt:vector size="49" baseType="lpstr">
      <vt:lpstr>Arial</vt:lpstr>
      <vt:lpstr>Calibri</vt:lpstr>
      <vt:lpstr>Calibri Light</vt:lpstr>
      <vt:lpstr>Office Theme</vt:lpstr>
      <vt:lpstr>Echos artistiques de figures évangéliques Le cas Marie de Magdala </vt:lpstr>
      <vt:lpstr>Thématologie et mythocritique</vt:lpstr>
      <vt:lpstr>Méthodologie</vt:lpstr>
      <vt:lpstr>Un exemple concret : Marie-Madeleine</vt:lpstr>
      <vt:lpstr>Un exemple concret : Marie-Madeleine</vt:lpstr>
      <vt:lpstr>Un exemple concret : Marie-Madeleine</vt:lpstr>
      <vt:lpstr>Un exemple concret : Marie-Madeleine</vt:lpstr>
      <vt:lpstr>Un exemple concret : Marie-Madeleine</vt:lpstr>
      <vt:lpstr>Un exemple concret : Marie-Madeleine</vt:lpstr>
      <vt:lpstr>Un exemple concret : Marie-Madeleine</vt:lpstr>
      <vt:lpstr>Un exemple concret : Marie-Madeleine</vt:lpstr>
      <vt:lpstr>Un exemple concret : Marie-Madeleine</vt:lpstr>
      <vt:lpstr>Analyse du thème magdaléen</vt:lpstr>
      <vt:lpstr>Analyse du thème magdaléen</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Baroque (XVIe-XVIIe siècles)</vt:lpstr>
      <vt:lpstr>La Madeleine contemporaine</vt:lpstr>
      <vt:lpstr>La Madeleine contemporaine</vt:lpstr>
      <vt:lpstr>La Madeleine contemporaine</vt:lpstr>
      <vt:lpstr>La Madeleine contemporaine</vt:lpstr>
      <vt:lpstr>La Madeleine contemporaine</vt:lpstr>
      <vt:lpstr>La Madeleine contemporaine</vt:lpstr>
      <vt:lpstr>Madeleine contemporaine</vt:lpstr>
      <vt:lpstr>La Madeleine contemporaine</vt:lpstr>
      <vt:lpstr>La Madeleine contemporaine</vt:lpstr>
      <vt:lpstr>La Madeleine contemporaine</vt:lpstr>
      <vt:lpstr>La Madeleine contemporaine</vt:lpstr>
      <vt:lpstr>La Madeleine contemporaine</vt:lpstr>
      <vt:lpstr>La Madeleine contemporaine</vt:lpstr>
      <vt:lpstr>La Madeleine contemporaine</vt:lpstr>
      <vt:lpstr>Sainte Madeleine dans les arts et les lettres</vt:lpstr>
      <vt:lpstr>Echos artistiques de figures évangéliques Le cas Marie de Magdala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Marie-Madeleine, le destin littéraire exceptionnel de l'une des figures fondamentales de l'imaginaire occidental</dc:title>
  <dc:creator>Rondou</dc:creator>
  <cp:lastModifiedBy>Katherine RONDOU</cp:lastModifiedBy>
  <cp:revision>33</cp:revision>
  <dcterms:created xsi:type="dcterms:W3CDTF">2017-08-20T08:28:38Z</dcterms:created>
  <dcterms:modified xsi:type="dcterms:W3CDTF">2025-05-06T08:30:07Z</dcterms:modified>
</cp:coreProperties>
</file>